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381" r:id="rId2"/>
    <p:sldId id="397" r:id="rId3"/>
    <p:sldId id="383" r:id="rId4"/>
    <p:sldId id="394" r:id="rId5"/>
    <p:sldId id="458" r:id="rId6"/>
    <p:sldId id="401" r:id="rId7"/>
    <p:sldId id="402" r:id="rId8"/>
    <p:sldId id="420" r:id="rId9"/>
    <p:sldId id="396" r:id="rId10"/>
    <p:sldId id="421" r:id="rId11"/>
    <p:sldId id="419" r:id="rId12"/>
    <p:sldId id="259" r:id="rId13"/>
    <p:sldId id="414" r:id="rId14"/>
    <p:sldId id="399" r:id="rId15"/>
    <p:sldId id="398" r:id="rId16"/>
    <p:sldId id="416" r:id="rId17"/>
    <p:sldId id="412" r:id="rId18"/>
    <p:sldId id="423" r:id="rId19"/>
    <p:sldId id="413" r:id="rId20"/>
    <p:sldId id="424" r:id="rId21"/>
    <p:sldId id="258" r:id="rId22"/>
    <p:sldId id="382" r:id="rId23"/>
    <p:sldId id="395" r:id="rId24"/>
    <p:sldId id="384" r:id="rId25"/>
    <p:sldId id="393" r:id="rId26"/>
    <p:sldId id="444" r:id="rId27"/>
    <p:sldId id="408" r:id="rId28"/>
    <p:sldId id="426" r:id="rId29"/>
    <p:sldId id="409" r:id="rId30"/>
    <p:sldId id="425" r:id="rId31"/>
    <p:sldId id="436" r:id="rId32"/>
    <p:sldId id="437" r:id="rId33"/>
    <p:sldId id="439" r:id="rId34"/>
    <p:sldId id="385" r:id="rId35"/>
    <p:sldId id="427" r:id="rId36"/>
    <p:sldId id="438" r:id="rId37"/>
    <p:sldId id="428" r:id="rId38"/>
    <p:sldId id="386" r:id="rId39"/>
    <p:sldId id="440" r:id="rId40"/>
    <p:sldId id="441" r:id="rId41"/>
    <p:sldId id="430" r:id="rId42"/>
    <p:sldId id="387" r:id="rId43"/>
    <p:sldId id="443" r:id="rId44"/>
    <p:sldId id="445" r:id="rId45"/>
    <p:sldId id="432" r:id="rId46"/>
    <p:sldId id="433" r:id="rId47"/>
    <p:sldId id="435" r:id="rId48"/>
    <p:sldId id="388" r:id="rId49"/>
    <p:sldId id="434" r:id="rId50"/>
    <p:sldId id="389" r:id="rId51"/>
    <p:sldId id="463" r:id="rId52"/>
    <p:sldId id="480" r:id="rId53"/>
    <p:sldId id="446" r:id="rId54"/>
    <p:sldId id="464" r:id="rId55"/>
    <p:sldId id="466" r:id="rId56"/>
    <p:sldId id="467" r:id="rId57"/>
    <p:sldId id="468" r:id="rId58"/>
    <p:sldId id="470" r:id="rId59"/>
    <p:sldId id="460" r:id="rId60"/>
    <p:sldId id="461" r:id="rId61"/>
    <p:sldId id="459" r:id="rId62"/>
    <p:sldId id="404" r:id="rId63"/>
    <p:sldId id="405" r:id="rId64"/>
    <p:sldId id="406" r:id="rId65"/>
    <p:sldId id="471" r:id="rId66"/>
    <p:sldId id="410" r:id="rId67"/>
    <p:sldId id="411" r:id="rId68"/>
    <p:sldId id="462" r:id="rId69"/>
    <p:sldId id="472" r:id="rId70"/>
    <p:sldId id="473" r:id="rId71"/>
    <p:sldId id="474" r:id="rId72"/>
    <p:sldId id="476" r:id="rId73"/>
    <p:sldId id="475" r:id="rId74"/>
    <p:sldId id="447" r:id="rId75"/>
    <p:sldId id="448" r:id="rId76"/>
    <p:sldId id="449" r:id="rId77"/>
    <p:sldId id="477" r:id="rId78"/>
    <p:sldId id="478" r:id="rId79"/>
    <p:sldId id="469" r:id="rId80"/>
    <p:sldId id="47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4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01"/>
    <p:restoredTop sz="93759"/>
  </p:normalViewPr>
  <p:slideViewPr>
    <p:cSldViewPr snapToGrid="0" snapToObjects="1">
      <p:cViewPr varScale="1">
        <p:scale>
          <a:sx n="107" d="100"/>
          <a:sy n="107" d="100"/>
        </p:scale>
        <p:origin x="176" y="416"/>
      </p:cViewPr>
      <p:guideLst>
        <p:guide orient="horz" pos="2328"/>
        <p:guide pos="4128"/>
      </p:guideLst>
    </p:cSldViewPr>
  </p:slideViewPr>
  <p:notesTextViewPr>
    <p:cViewPr>
      <p:scale>
        <a:sx n="70" d="100"/>
        <a:sy n="7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7T21:07:57.770"/>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433 216,'64'0,"2"0,-23-8,8 6,12-5,-9-1,0 6,-14-6,-8 8,-8 0,-2 0,-8 0,0 0,-54 0,12 0,-49 0,34 0,-17 0,24-7,-25 5,19-5,-10 0,0-3,0 1,0-7,9 7,-7-8,7 8,0-6,-6 6,15-7,1 7,3-5,14 12,-6-5,8 0,61 6,-26-6,61 7,-39 0,9 8,0-6,10 6,-7 0,7-7,0 7,-7-8,7 0,-10 0,-9 0,-2 0,-10 0,-7 0,-2 0,-8 0,0 0,-53 12,10-9,-38 8,18-11,6 8,-8-6,-12 6,9-8,-9 0,11 0,1 0,8 0,2 7,9-6,1 6,7-7,2 0,76 0,-30 0,55 0,-47 0,8 0,3 0,9 0,-9 0,7 0,-16 0,6 0,-8 0,-8 0,-2 0,-8 0,-51 18,18-14,-44 14,39-18,-6 0,14 0,-13 0,5 0,0 0,2 0,8 0,-1 0,-5 6,5-5,52 6,-24-14,54 6,-43-5,7 6,1-7,-8 5,5-5,-12 7,5-7,-8 6,0-5,7 6,-5-7,4 6,-63-6,29 7,-44 0,43 0,-7 0,6 0,-6 0,8 0,0 0,-8 0,6 0,-6 0,8 0,0 0,56 0,-29 0,45 0,-44 0,0 0,6 0,-4 0,4-6,-6 5,0-5,-53 6,28 0,-44 0,42 0,0 0,-6 0,4 0,-5 0,6 6,1-4,-2 10,1-5,0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7T21:07:59.987"/>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22:13:33.499"/>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0 1,'69'0,"1"0,-27 0,0 0,13 0,-11 0,13 0,-14 0,4 0,-11 0,4 0,-13 0,-1 0,-6 0,0 0,-5 0,-1 0,4 0,-8 0,18 0,-12 0,8 4,2-3,-5 9,11-4,3 0,0 4,13-9,-13 5,12-1,-5-3,7 3,9-5,-7 0,6 0,-1 0,-5 0,6 0,-8 0,0 0,1 0,-2 0,-5 0,-9 0,-2 0,-11 0,5 0,-11 0,-1 0,3 0,-6 0,10 0,-8 0,1 4,3 2,-7-1,7 4,9-3,-4 0,9 4,-5-9,-5 4,11-5,-10 0,4 0,-11 0,3 0,-8 0,8 4,-9 8,3-5,1 5,6-12,-4 0,8 0,-13 0,8 5,-3-4,5 4,0-5,0 0,0 0,0 4,-5-3,4 9,-9-9,8 4,-4-1,1-3,2 7,-2-7,-1 4,3-5,-7 8,-55-6,-4 6,-45-8,-2 0,15 0,22 0,-1 0,3 0,0 0,-10 0,-2 0,-4 0,-1 0,0 0,-1 0,-12 0,0 0,6 0,0 0,-7 0,3 0,26 0,0 0,-11 0,1 0,-26 0,35 0,-2 0,5 0,3 0,-37 0,-5 0,34 0,1 0,18 0,8 0,10 0,3 0,12 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22:13:34.851"/>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22:13:44.507"/>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1050 1045,'49'0,"4"0,-16 0,11 0,-5 0,15 0,-5 0,4 0,1 0,2 0,8 0,-8 0,-2 0,0 0,-13 0,11 0,-26 0,10 0,-22 0,8 0,-11 0,1 0,4 0,-9 0,7 0,-2 0,-1 0,4 0,-3 0,5 0,0 0,6 6,2-5,5 9,0-3,8-1,1 5,8-4,7 6,-6-1,13 2,-5-7,0 4,6-3,-6-1,0-1,-2-1,-15-3,5 3,-12-5,6 0,-7 0,-1 0,-5 5,-3-4,-4 4,-7-5,0 0,-62 0,23 0,-55 0,36-6,-15 5,-21-12,-2 5,-15-7,43 11,-2 0,0 1,-1 0,-10 3,-2 0,-3 0,-3 0,-5 0,-2 0,-3 0,-4 0,-10 0,-3 0,34 0,0 0,0 0,-5 0,-1 0,0 0,1 0,0 0,-1 0,1 0,-1 0,1 0,2 0,2 0,2 0,-13 0,3 0,-2-1,4 2,23 2,1 1,-5-3,0 0,-33 6,26-7,12 0,22 0,10 4,80-3,27 3,-9-3,9-2,-24 1,1 0,5 0,20 1,6 0,0-3,0-3,2-2,2-1,-10 2,3 0,1-1,-3 0,-9-1,-1-1,-2 0,-1-1,15-4,-3 0,2 1,-16 6,2 2,0 0,-1-2,16-6,-2-1,2 1,-17 6,2 1,1 1,0-2,0-3,2-2,-2 1,-6 1,-2 2,-5 2,0-2,9-4,0-2,-6 2,0 3,-3 0,4-4,-3 1,-11 4,-6 1,11-7,-13 7,-58 2,-41 5,-3-1,-8 2,-23 6,-6 4,25-5,-3 1,-4 2,-5 4,-5 1,-2 2,6-2,1 1,3-1,-5 0,-5 0,-7 1,0 0,7-1,5 0,5-2,-4 2,3-1,-3 2,-2-1,3-1,-16 0,2-2,3 1,13 1,3 1,0-1,1-3,1-1,5-1,0 1,3 1,-12 2,1 1,21-5,4-1,-30 7,26-1,22-6,18-2,107-5,-42 0,5 0,5-4,7-2,-1-1,-2 1,0 0,0-4,5-4,0-4,2 2,7 1,1 2,1-3,1-3,0-2,0 1,-2 3,0 0,-1-1,-3-1,0-2,-2 1,-2 2,0 1,-5 1,8-2,-3 0,5-3,-7 2,9 2,-1-16,-20 23,-30-5,-31 14,-58-3,11 3,-7 2,-29-3,-6 4,-4 9,-3 4,21-8,-2 0,0 4,0 6,-1 4,1 0,1-4,0 0,0-1,-6 2,-1-1,6 1,-3 4,2-1,-12-6,3-1,29 1,5 0,1-4,1 1,-44 11,49-4,12-12,28-3,75-4,-13-3,8-2,1-3,6-3,2 0,7-2,2-1,3-3,-11 0,1-3,2 0,1 0,5 2,2 1,1 0,1-2,8-4,3-2,-1 1,-2 1,-13 4,-2 2,-1 1,1-3,7-3,2-2,-2 1,-2 1,10-2,-2 3,-4-1,-11 1,-3 0,0 1,3 0,0 1,-7 1,-5 0,-6 1,4-3,-1 0,-8 8,-9 0,-16-2,-114 8,13 12,-12 6,-3 1,-9 2,-1 2,18-1,-2 2,0 1,-2 1,-7 3,-2 2,0 0,3-2,9-4,3-2,-1 1,-1 0,-10 4,-3 2,1-1,4-1,-12 2,3-1,-1 0,16-3,-2 2,0-1,5-2,-5 1,5-1,0-1,1-1,2-1,6-2,2 0,5-2,-7 1,2 1,15-3,5 0,-13 2,54-6,78-10,-3-13,8-5,8 6,5-2,-12-7,4-3,-1 0,-6 5,0 2,3-2,14-6,4-2,-1 1,0-1,1 1,-3 0,-7 1,-2 0,-4 2,-12 5,-2 1,-2 0,27-12,-6 3,-20 11,-4 1,-2-6,-2 1,32-3,-44 1,-16 17,-121 2,12 5,15 4,-10 2,1 2,-15 6,-2 3,18-2,-3 2,0 1,-2 1,0 2,0 0,2-1,0 0,-1-1,-2-1,0-1,6 0,-4 5,3-1,-17-2,7-2,-1 5,29-10,1 0,-12 1,22-1,52-10,40-19,6-2,9-3,11-4,4-2,8-8,4 1,-23 15,2 1,-1-2,-2-3,-2-1,-1 1,17 0,-2 1,1-7,-5 1,-21 13,-2 0,6-3,-2 0,27-10,-32 13,-22 5,-99 11,-14 16,-5 1,-10 5,33-3,-1 1,0 3,-7 2,-1 3,0-2,-1-1,0-2,0 1,1 2,0 1,4-3,-13 1,3-1,-3 7,4-1,19-12,3-2,7 4,2-2,-37 6,37-6,21-7,118-20,-40-2,6-2,13-4,10-2,0-2,-6-1,0-1,1-1,10-3,2-2,1 1,-1 1,0-1,1 0,4-1,2 0,-7 2,7-3,-4 1,-19 4,1 0,-6 3,-8 4,-3 1,15-7,-3 0,17-5,-22 9,-66 7,-83 8,12 7,-12 5,6 2,-7 2,-1 2,-2 1,-2 1,-2 3,14 1,-2 2,1 0,3-1,-6-1,3-1,-4 2,7-1,-5 1,1 0,3-1,-6 0,4-2,-3 1,9-1,-4 1,1 0,6-2,2-1,4 0,1-1,-6 2,-1 1,8-2,8-3,3 0,-12 2,2-1,-30 9,35-9,24-6,30-1,55-6,41-16,-24 4,9-4,-2 0,14-7,4-3,-2 3,6-3,-3 1,-14 2,-3-1,3 2,11 0,4 0,-1-1,0-4,-1-2,1 2,-2 5,0 1,-5 0,7-8,-4 1,4 5,-5 2,-26 5,-5 0,-1 0,-1 1,36-8,-43 10,-17 7,-85 6,-26 8,3 4,-8 3,-3 3,-2 3,22 0,-2 3,0-1,1-2,0-1,-1 0,-5 3,-1 2,5-3,-7 2,2-2,-12 1,5-1,32-6,3-1,-10 1,1 0,-28 7,27-4,23-7,25-6,58-2,30-11,-6-5,7-3,4-3,3-3,-13 3,2-2,1-1,1 1,-1 1,2-1,2 0,0 0,1 0,4-1,0 0,-1 1,-7 0,-1 0,-2 1,17-2,-2 1,-1-2,-5 2,-27 7,-3 1,6 0,-2 0,26-9,-26 13,-26 2,-26 6,-39 7,-40 17,18-8,-4 2,-9 11,-3 2,-8-4,-3 1,-1 8,0-1,-2-5,3-3,19-4,3-1,-1 2,4-2,-20 2,-6 5,18-9,24-8,16-1,23-5,90-2,13-19,-7 2,9-3,-33 1,2-2,0-1,5-1,1-2,1 1,5 0,2 0,0-1,1 0,0 0,-1 1,1 2,0 1,-4 0,16-6,-3 0,7 4,-4 0,-31 3,-3 0,3 2,-3 2,-10 0,-4 2,15-4,-25 7,-78 6,-29 6,4 13,-6 3,5-11,-6-1,-1 4,-10 11,-1 4,2 0,10-7,3-1,-4 2,-13 6,-3 1,-1-1,-3-1,0-2,2 0,11-1,3 0,2-2,-20 3,4-2,2 4,6-1,30-9,3-2,-11 3,2-2,-21 5,27-8,42-7,65-1,-2-11,9-5,23-1,11-6,-3-6,8-4,-5 1,-24 9,-3 1,5-3,5-3,5-2,1-1,-5 2,-1 2,-4 2,3-1,18-5,3 0,-5 0,-21 5,-4 2,1-1,8 0,0 1,-6 1,0 0,-3 0,8-3,-1 0,-17 8,-4 1,18-8,-21 12,-53 3,-47 5,0 10,-8 4,-20 0,-4 3,-5 9,-1 2,-5 0,-1 1,-2 3,5 0,23-9,2-1,-10 4,3-1,-20 4,41-13,2-1,-21 7,21-4,27-7,88-5,22-10,0-3,9-4,-3-2,2-4,-25 2,1-1,1 0,0 2,1 0,1 0,7-2,1-2,-5 3,6 0,-2 1,-13 2,3 0,-7 0,-3-1,-3 0,12 0,-3-1,-15 3,-5 0,14-2,-12 6,-53 2,-43 5,-49 0,21 3,-5 2,0-1,-3 2,18 2,-3 2,0 0,1 3,-1 0,0 0,-1-2,-1-1,5 2,-14 8,3 1,-2-7,4-2,22-1,3 1,-8 4,3-2,-4-4,19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9T22:14:27.294"/>
    </inkml:context>
    <inkml:brush xml:id="br0">
      <inkml:brushProperty name="width" value="0.2" units="cm"/>
      <inkml:brushProperty name="height" value="0.2" units="cm"/>
      <inkml:brushProperty name="color" value="#FFFFFF"/>
    </inkml:brush>
  </inkml:definitions>
  <inkml:trace contextRef="#ctx0" brushRef="#br0">363 285 24575,'46'0'0,"1"0"0,19 0 0,-12 0 0,2 0 0,-3 0 0,2 0-616,8 0 0,1 0 616,-3 0 0,-4 0 0,17 0 0,-6 0 0,0 0 0,2 0 0,-7 0 0,1 0 0,27 0 0,9 0 0,-3 0 0,-9 0 169,-10 0-169,-1 0 0,-18 5 0,7 3 0,-20 4 0,10 1 925,-20-2-925,6 1 138,-8 0-138,0-1 0,-5 0 0,-2 0 0,0 0 0,-4 5 0,4-4 0,-6 3 0,6-4 0,-5-1 0,11 2 0,3-6 0,7-1 0,7-5 0,0 5 0,8-3 0,-6 3 0,6-5 0,-8 0 0,1 0 0,-1 0 0,-7 0 0,-1 0 0,-8 0 0,0 0 0,-5 0 0,4 0 0,-5 0 0,1 0 0,-2 0 0,-6 0 0,-5 0 0,-2 0 0,-4 0 0,-1 0 0,1 0 0,-5 4 0,-24 1 0,-2 5 0,-29-4 0,-1-1 0,-27 2 0,13-6 0,-28 6 0,22-7 0,-16 0 0,0 7-494,0-6 494,0 6 0,-1-7 0,9 6 0,-5-5 0,5 12 0,1-11 0,-7 11 0,15-12 0,-7 12 0,10-12 0,-1 11 0,9-10 0,-7 10 0,21-11 0,-11 11 494,20-11-494,-6 5 0,14-2 0,1-2 0,6 2 0,5-4 0,-4 5 0,10-4 0,-10 4 0,9-5 0,-8 0 0,3 0 0,-11 0 0,4 0 0,-10 0 0,4 0 0,-5 0 0,-1 0 0,1 0 0,0 0 0,-1 0 0,1 0 0,-7 0 0,5 0 0,-5 0 0,6 0 0,0 0 0,7 0 0,1 0 0,6 0 0,0 0 0,5 0 0,1 0 0,10-5 0,-3 4 0,7-7 0,-7 7 0,3-6 0,-4 6 0,-6-3 0,4 4 0,-3 0 0,4-5 0,-4 4 0,3-7 0,-9 7 0,4-8 0,-5 3 0,5-4 0,-3 0 0,3 0 0,-5-1 0,5 1 0,1 0 0,6 1 0,3-1 0,2 1 0,13 0 0,15-2 0,12 6 0,31-7 0,3 10 0,27-5-938,3 7 938,-45 0 0,0 0 0,-1 0 0,1 0 0,6 0 0,-2 0-420,26 0 420,-28 0 0,0 0 0,25 0 0,-28 0 0,2 0 0,44 0 0,-3 0 0,-11 0 0,2 0 0,-10 6 0,7-4 0,-23 10 0,13-11 0,-15 11 0,-7-11 0,3 11 918,-19-11-918,4 5 440,-6-6-440,-7 0 0,0 0 0,-8 0 0,-4 0 0,-1 0 0,-6 0 0,1 0 0,-1 0 0,1 0 0,-1 0 0,1 0 0,-1 0 0,1 0 0,-1 0 0,1 0 0,-1 0 0,1 0 0,4 0 0,-3 4 0,9-3 0,-9 3 0,3-4 0,-4 0 0,-1 0 0,1 0 0,-1 0 0,1 0 0,-1 0 0,0 0 0,0-4 0,-4-1 0,3 1 0,-3 0 0,0 7 0,-1 8 0,-4 4 0,0 1 0,0 4 0,0-9 0,0 8 0,0-8 0,5 4 0,0-6 0,4 1 0,1-1 0,4 1 0,2-4 0,5-2 0,6-4 0,-4 0 0,4 0 0,0 0 0,-5 0 0,5 0 0,-6-4 0,0-2 0,6-10 0,-4 4 0,4-9 0,-1 9 0,-3-8 0,-1 8 0,-3-7 0,-8 8 0,4-4 0,-6 6 0,1-1 0,-1 1 0,1-1 0,-1 1 0,1-1 0,-1 1 0,1-1 0,-5 1 0,3-1 0,-7 1 0,4 0 0,-5-1 0,0 1 0,0 0 0,-8 4 0,-3 1 0,-15 4 0,4 0 0,-11 0 0,4 0 0,-12 0 0,5 0 0,-13 0 0,13 0 0,-13 0 0,6 0 0,-7-6 0,-7-1 0,4-11 0,-13 3 0,-3-11 0,-1 11 0,2-5 0,2 6 0,14 2 0,-6-1 0,15 1 0,8 5 0,8-3 0,11 9 0,5-8 0,7 4 0,8 0 0,19-4 0,26 1 0,12-5 0,35-2-778,-15 1 778,-29 5 0,3 2 0,0 3 0,0 0 0,0-3 0,1 0 0,10 3 0,-2-1 0,20-9 0,-27 6 0,-1 0 0,18-6 0,23-1 0,-18 1 0,-3 0 0,-16 7 0,-16 1 0,-10 6 0,-18 0 0,-2 0 778,-16 0-778,-12 10 0,-19 4 0,-18 11 0,-9 1 0,-7 7 0,-1-5 0,-8 6 0,6-6 0,-16 1 0,17-2 0,-8 1 0,10-8 0,7 5 0,2-10 0,15 2 0,1-5 0,14-1 0,1 0 0,11-1 0,-3 1 0,8-2 0,-4 1 0,6-5 0,-1 4 0,1-4 0,-1 4 0,1-3 0,4 2 0,-4-7 0,8 7 0,-7-2 0,7 3 0,-3 0 0,4 0 0,0 0 0,0 0 0,0 1 0,9 0 0,9 0 0,4-4 0,18 5 0,-3-4 0,14 0 0,-1 4 0,0-4 0,1 0 0,-8-2 0,-2 1 0,-12-5 0,-7 4 0,-8-1 0,-4-3 0,-5 7 0,-27-1 0,-7 4 0,-52 3 0,7 0 0,23-7 0,-3 1-348,4 3 1,1 0 347,-5 1 0,0 0 0,-1 0 0,0 0 0,-5 4 0,0-1 0,-33 2 0,40-6 0,1 0 0,-36 4 0,-1-1 0,1 1-82,11-1 82,17-1 0,2-5 0,15-3 0,2-5 0,13 0 693,1 0-693,11 0 84,-4 0-84,9 0 0,-3 0 0,4 0 0,1 0 0,-1 0 0,1 0 0,0 0 0,-1 0 0,1 0 0,-6 0 0,4 0 0,-8 0 0,-3 0 0,-1 0 0,-10 5 0,5 2 0,-1-1 0,-4 4 0,10-4 0,-4 1 0,6-3 0,5 0 0,2-2 0,4 2 0,5 0 0,43-3 0,12 3 0,41-4 0,7 0-531,-44 0 0,2 0 531,9 0 0,2 0-824,5 0 1,3 0 823,3 0 0,0 0 0,2 1 0,0-2 0,-1-2 0,1-2 0,-1-2 0,1-3 0,1-4 0,-3 0 0,-18 5 0,-2-1-326,12-6 0,-3 1 326,16 5 0,-28-1 0,-2-1 0,26-2 0,-10 0 0,-24 2 936,-11 5-936,-18 3 1673,-18 4-1673,-27 0 752,-38 0-752,-6 0 0,23 2 0,-3 3-480,3-1 1,-2 1 479,-8 2 0,-3 2 0,-9 0 0,0-1 0,5-3 0,0-1-912,-17 4 0,-1 1 912,11-4 0,0-1 0,-12 1 0,0 1 0,6 2 0,1-1 0,0-6 0,1 0 0,-3 7 0,4 0-459,18-7 0,2 0 459,-8 3 0,3 0 0,-29-4 0,36 0 0,0 0-369,-35 0 369,4 0 806,27 0-806,8 0 1774,10 0-1774,6 0 1039,12 0-1039,-3 0 451,15 0-451,-3 0 0,5 0 0,0 4 0,4 1 0,-3 5 0,3-1 0,-5 1 0,1-1 0,-1 0 0,1 1 0,3-1 0,-2 1 0,7-1 0,9-4 0,25-1 0,25-4 0,20 0 0,18 0-957,4 0 957,-45-2 0,0-3 0,0 2 0,-1-2 0,29-9 0,-13 1 0,-2 1 0,-3 2-213,-2-2 1,1 1 212,6 3 0,8-6 0,-9 6 0,-18 2 0,-16 1 0,-8 4 935,-27-4-935,-23 5 447,-36 0-447,-27 0 0,33 4 0,-4 0-599,-2 0 0,-2 1 599,-5 3 0,-2 1 0,-4-1 0,0 1 0,5-1 0,-1 0 0,-10 1 0,0 0 0,10 0 0,2-1 0,3-3 0,2-1 0,1 0 0,2 0 0,2 0 0,2-1-162,3-2 1,0 0 161,-48 6 0,24-7 0,15 0 0,8 0 0,17 0 0,8 0 0,11 0 1178,2 0-1178,12 0 343,24 0-343,3 0 0,19 0 0,-3-5 0,-5-2 0,13-5 0,-6 0 0,8-1 0,-1 0 0,0 1 0,0-6 0,-7 5 0,-2-5 0,-12 7 0,-2 0 0,-11 5 0,-2-3 0,-4 8 0,-1-3 0,-4 0 0,-24 3 0,-2-3 0,-21 4 0,7 0 0,1 0 0,-1 0 0,7 0 0,1 0 0,6 0 0,0 0 0,0 0 0,5 0 0,-4 0 0,9 0 0,-3 0 0,4 0 0,1 0 0,-1 0 0,1 0 0,4-5 0,0 0 0,5-9 0,0 3 0,0-4 0,0 6 0,0-1 0,0 1 0,0-1 0,0 1 0,14 16 0,-1-4 0,12 15 0,2-12 0,2-1 0,5-5 0,7 0 0,2 0 0,7 0 0,27 0 0,-4 0 0,23 0 0,-9 0-757,9-7 757,-46 3 0,0-1 0,5-5 0,0-2 0,36-5 0,4-5 0,-35 10 0,-1 1 0,22 0 0,-19-3 0,-1 0 0,10 4-125,15-10 125,-15 11 0,-4-3 0,-24 11 0,-7-9 0,-9 9 751,-11-4-751,-2 5 131,-4 0-131,-1 0 0,-31 0 0,10 0 0,-28 0 0,13 0 0,-8 0 0,-8 0 0,-7 5 0,-17 3 0,13 5 0,3-5 0,-2-1 0,-22 7-242,16-6 1,1 0 241,-15 0 0,22-1 0,-1 0 0,-21-5 0,-16 11 0,12-12 0,18 5 0,8-6 0,10 5 0,12-3 0,7 3 0,16-5 483,25 0-483,6 0 0,31 0 0,-11 0 0,21-6 0,-7-2 0,9-5 0,-8 0 0,6-1 0,-6 1 0,8 0 0,0-1 0,-8 6 0,5-4 0,-5 5 0,-1 0 0,7-6 0,-14 12 0,6-11 0,-8 5 0,-7 1 0,6 0 0,-19 1 0,4 4 0,-13-3 0,-5 4 0,-2-5 0,-4 4 0,-1-3 0,4 4 0,-2 0 0,7 0 0,-12 0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3FA8A-D977-B146-8B4D-B1046EE88720}" type="datetimeFigureOut">
              <a:rPr lang="en-US" smtClean="0"/>
              <a:t>3/16/21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1386B-6060-E446-B09B-B6CCDF76874D}" type="slidenum">
              <a:rPr lang="en-US" smtClean="0"/>
              <a:t>‹#›</a:t>
            </a:fld>
            <a:endParaRPr lang="en-US"/>
          </a:p>
        </p:txBody>
      </p:sp>
    </p:spTree>
    <p:extLst>
      <p:ext uri="{BB962C8B-B14F-4D97-AF65-F5344CB8AC3E}">
        <p14:creationId xmlns:p14="http://schemas.microsoft.com/office/powerpoint/2010/main" val="2457787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2</a:t>
            </a:fld>
            <a:endParaRPr lang="en-US"/>
          </a:p>
        </p:txBody>
      </p:sp>
    </p:spTree>
    <p:extLst>
      <p:ext uri="{BB962C8B-B14F-4D97-AF65-F5344CB8AC3E}">
        <p14:creationId xmlns:p14="http://schemas.microsoft.com/office/powerpoint/2010/main" val="2270566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Triangular, especially at base.  3-ranked means leaves come from 3 different sides of stem</a:t>
            </a:r>
          </a:p>
        </p:txBody>
      </p:sp>
      <p:sp>
        <p:nvSpPr>
          <p:cNvPr id="4" name="Slide Number Placeholder 3"/>
          <p:cNvSpPr>
            <a:spLocks noGrp="1"/>
          </p:cNvSpPr>
          <p:nvPr>
            <p:ph type="sldNum" sz="quarter" idx="5"/>
          </p:nvPr>
        </p:nvSpPr>
        <p:spPr/>
        <p:txBody>
          <a:bodyPr/>
          <a:lstStyle/>
          <a:p>
            <a:fld id="{71A1386B-6060-E446-B09B-B6CCDF76874D}" type="slidenum">
              <a:rPr lang="en-US" smtClean="0"/>
              <a:t>17</a:t>
            </a:fld>
            <a:endParaRPr lang="en-US"/>
          </a:p>
        </p:txBody>
      </p:sp>
    </p:spTree>
    <p:extLst>
      <p:ext uri="{BB962C8B-B14F-4D97-AF65-F5344CB8AC3E}">
        <p14:creationId xmlns:p14="http://schemas.microsoft.com/office/powerpoint/2010/main" val="3531387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Achene: simple dry fruit that does not split at maturity. Examples: aster family, a dandelion seed</a:t>
            </a:r>
          </a:p>
        </p:txBody>
      </p:sp>
      <p:sp>
        <p:nvSpPr>
          <p:cNvPr id="4" name="Slide Number Placeholder 3"/>
          <p:cNvSpPr>
            <a:spLocks noGrp="1"/>
          </p:cNvSpPr>
          <p:nvPr>
            <p:ph type="sldNum" sz="quarter" idx="5"/>
          </p:nvPr>
        </p:nvSpPr>
        <p:spPr/>
        <p:txBody>
          <a:bodyPr/>
          <a:lstStyle/>
          <a:p>
            <a:fld id="{71A1386B-6060-E446-B09B-B6CCDF76874D}" type="slidenum">
              <a:rPr lang="en-US" smtClean="0"/>
              <a:t>18</a:t>
            </a:fld>
            <a:endParaRPr lang="en-US"/>
          </a:p>
        </p:txBody>
      </p:sp>
    </p:spTree>
    <p:extLst>
      <p:ext uri="{BB962C8B-B14F-4D97-AF65-F5344CB8AC3E}">
        <p14:creationId xmlns:p14="http://schemas.microsoft.com/office/powerpoint/2010/main" val="3701008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Capsule: </a:t>
            </a:r>
            <a:r>
              <a:rPr lang="en-US" sz="1200" b="0" i="0" kern="1200" dirty="0">
                <a:solidFill>
                  <a:schemeClr val="tx1"/>
                </a:solidFill>
                <a:effectLst/>
                <a:latin typeface="+mn-lt"/>
                <a:ea typeface="+mn-ea"/>
                <a:cs typeface="+mn-cs"/>
              </a:rPr>
              <a:t>A dry dehiscent fruit developed from several carpels. Dehiscent-splits open at maturity.</a:t>
            </a:r>
            <a:endParaRPr lang="en-US" dirty="0"/>
          </a:p>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20</a:t>
            </a:fld>
            <a:endParaRPr lang="en-US"/>
          </a:p>
        </p:txBody>
      </p:sp>
    </p:spTree>
    <p:extLst>
      <p:ext uri="{BB962C8B-B14F-4D97-AF65-F5344CB8AC3E}">
        <p14:creationId xmlns:p14="http://schemas.microsoft.com/office/powerpoint/2010/main" val="1453723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22</a:t>
            </a:fld>
            <a:endParaRPr lang="en-US"/>
          </a:p>
        </p:txBody>
      </p:sp>
    </p:spTree>
    <p:extLst>
      <p:ext uri="{BB962C8B-B14F-4D97-AF65-F5344CB8AC3E}">
        <p14:creationId xmlns:p14="http://schemas.microsoft.com/office/powerpoint/2010/main" val="3609820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in coldest winters. White waxy coating Elymus-Greek, a kind of grass.  EL e muss</a:t>
            </a:r>
          </a:p>
        </p:txBody>
      </p:sp>
      <p:sp>
        <p:nvSpPr>
          <p:cNvPr id="4" name="Slide Number Placeholder 3"/>
          <p:cNvSpPr>
            <a:spLocks noGrp="1"/>
          </p:cNvSpPr>
          <p:nvPr>
            <p:ph type="sldNum" sz="quarter" idx="5"/>
          </p:nvPr>
        </p:nvSpPr>
        <p:spPr/>
        <p:txBody>
          <a:bodyPr/>
          <a:lstStyle/>
          <a:p>
            <a:fld id="{71A1386B-6060-E446-B09B-B6CCDF76874D}" type="slidenum">
              <a:rPr lang="en-US" smtClean="0"/>
              <a:t>24</a:t>
            </a:fld>
            <a:endParaRPr lang="en-US"/>
          </a:p>
        </p:txBody>
      </p:sp>
    </p:spTree>
    <p:extLst>
      <p:ext uri="{BB962C8B-B14F-4D97-AF65-F5344CB8AC3E}">
        <p14:creationId xmlns:p14="http://schemas.microsoft.com/office/powerpoint/2010/main" val="4065729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Deadhead seeds to prevent excess seedlings.  Cut brown stems to showcase evergreen foliage in winter.</a:t>
            </a:r>
          </a:p>
        </p:txBody>
      </p:sp>
      <p:sp>
        <p:nvSpPr>
          <p:cNvPr id="4" name="Slide Number Placeholder 3"/>
          <p:cNvSpPr>
            <a:spLocks noGrp="1"/>
          </p:cNvSpPr>
          <p:nvPr>
            <p:ph type="sldNum" sz="quarter" idx="5"/>
          </p:nvPr>
        </p:nvSpPr>
        <p:spPr/>
        <p:txBody>
          <a:bodyPr/>
          <a:lstStyle/>
          <a:p>
            <a:fld id="{71A1386B-6060-E446-B09B-B6CCDF76874D}" type="slidenum">
              <a:rPr lang="en-US" smtClean="0"/>
              <a:t>25</a:t>
            </a:fld>
            <a:endParaRPr lang="en-US"/>
          </a:p>
        </p:txBody>
      </p:sp>
    </p:spTree>
    <p:extLst>
      <p:ext uri="{BB962C8B-B14F-4D97-AF65-F5344CB8AC3E}">
        <p14:creationId xmlns:p14="http://schemas.microsoft.com/office/powerpoint/2010/main" val="3014751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names include Indian oats, wood oats, river oats</a:t>
            </a:r>
          </a:p>
        </p:txBody>
      </p:sp>
      <p:sp>
        <p:nvSpPr>
          <p:cNvPr id="4" name="Slide Number Placeholder 3"/>
          <p:cNvSpPr>
            <a:spLocks noGrp="1"/>
          </p:cNvSpPr>
          <p:nvPr>
            <p:ph type="sldNum" sz="quarter" idx="5"/>
          </p:nvPr>
        </p:nvSpPr>
        <p:spPr/>
        <p:txBody>
          <a:bodyPr/>
          <a:lstStyle/>
          <a:p>
            <a:fld id="{71A1386B-6060-E446-B09B-B6CCDF76874D}" type="slidenum">
              <a:rPr lang="en-US" smtClean="0"/>
              <a:t>28</a:t>
            </a:fld>
            <a:endParaRPr lang="en-US"/>
          </a:p>
        </p:txBody>
      </p:sp>
    </p:spTree>
    <p:extLst>
      <p:ext uri="{BB962C8B-B14F-4D97-AF65-F5344CB8AC3E}">
        <p14:creationId xmlns:p14="http://schemas.microsoft.com/office/powerpoint/2010/main" val="2938558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29</a:t>
            </a:fld>
            <a:endParaRPr lang="en-US"/>
          </a:p>
        </p:txBody>
      </p:sp>
    </p:spTree>
    <p:extLst>
      <p:ext uri="{BB962C8B-B14F-4D97-AF65-F5344CB8AC3E}">
        <p14:creationId xmlns:p14="http://schemas.microsoft.com/office/powerpoint/2010/main" val="1310367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with permission. Woo the cat </a:t>
            </a:r>
            <a:r>
              <a:rPr lang="en-US"/>
              <a:t>just passed at 20.5 years.</a:t>
            </a:r>
          </a:p>
        </p:txBody>
      </p:sp>
      <p:sp>
        <p:nvSpPr>
          <p:cNvPr id="4" name="Slide Number Placeholder 3"/>
          <p:cNvSpPr>
            <a:spLocks noGrp="1"/>
          </p:cNvSpPr>
          <p:nvPr>
            <p:ph type="sldNum" sz="quarter" idx="5"/>
          </p:nvPr>
        </p:nvSpPr>
        <p:spPr/>
        <p:txBody>
          <a:bodyPr/>
          <a:lstStyle/>
          <a:p>
            <a:fld id="{71A1386B-6060-E446-B09B-B6CCDF76874D}" type="slidenum">
              <a:rPr lang="en-US" smtClean="0"/>
              <a:t>32</a:t>
            </a:fld>
            <a:endParaRPr lang="en-US"/>
          </a:p>
        </p:txBody>
      </p:sp>
    </p:spTree>
    <p:extLst>
      <p:ext uri="{BB962C8B-B14F-4D97-AF65-F5344CB8AC3E}">
        <p14:creationId xmlns:p14="http://schemas.microsoft.com/office/powerpoint/2010/main" val="884154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34</a:t>
            </a:fld>
            <a:endParaRPr lang="en-US"/>
          </a:p>
        </p:txBody>
      </p:sp>
    </p:spTree>
    <p:extLst>
      <p:ext uri="{BB962C8B-B14F-4D97-AF65-F5344CB8AC3E}">
        <p14:creationId xmlns:p14="http://schemas.microsoft.com/office/powerpoint/2010/main" val="1653397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German horticulturist Karl Foerster: “Grasses are the hair of mother earth.” Bill </a:t>
            </a:r>
            <a:r>
              <a:rPr lang="en-US" dirty="0" err="1"/>
              <a:t>Cullina</a:t>
            </a:r>
            <a:r>
              <a:rPr lang="en-US" dirty="0"/>
              <a:t>: “A garden without grasses is like a face without eyebrows.”</a:t>
            </a:r>
          </a:p>
        </p:txBody>
      </p:sp>
      <p:sp>
        <p:nvSpPr>
          <p:cNvPr id="4" name="Slide Number Placeholder 3"/>
          <p:cNvSpPr>
            <a:spLocks noGrp="1"/>
          </p:cNvSpPr>
          <p:nvPr>
            <p:ph type="sldNum" sz="quarter" idx="5"/>
          </p:nvPr>
        </p:nvSpPr>
        <p:spPr/>
        <p:txBody>
          <a:bodyPr/>
          <a:lstStyle/>
          <a:p>
            <a:fld id="{71A1386B-6060-E446-B09B-B6CCDF76874D}" type="slidenum">
              <a:rPr lang="en-US" smtClean="0"/>
              <a:t>3</a:t>
            </a:fld>
            <a:endParaRPr lang="en-US"/>
          </a:p>
        </p:txBody>
      </p:sp>
    </p:spTree>
    <p:extLst>
      <p:ext uri="{BB962C8B-B14F-4D97-AF65-F5344CB8AC3E}">
        <p14:creationId xmlns:p14="http://schemas.microsoft.com/office/powerpoint/2010/main" val="633050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35</a:t>
            </a:fld>
            <a:endParaRPr lang="en-US"/>
          </a:p>
        </p:txBody>
      </p:sp>
    </p:spTree>
    <p:extLst>
      <p:ext uri="{BB962C8B-B14F-4D97-AF65-F5344CB8AC3E}">
        <p14:creationId xmlns:p14="http://schemas.microsoft.com/office/powerpoint/2010/main" val="74014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36</a:t>
            </a:fld>
            <a:endParaRPr lang="en-US"/>
          </a:p>
        </p:txBody>
      </p:sp>
    </p:spTree>
    <p:extLst>
      <p:ext uri="{BB962C8B-B14F-4D97-AF65-F5344CB8AC3E}">
        <p14:creationId xmlns:p14="http://schemas.microsoft.com/office/powerpoint/2010/main" val="794163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39</a:t>
            </a:fld>
            <a:endParaRPr lang="en-US"/>
          </a:p>
        </p:txBody>
      </p:sp>
    </p:spTree>
    <p:extLst>
      <p:ext uri="{BB962C8B-B14F-4D97-AF65-F5344CB8AC3E}">
        <p14:creationId xmlns:p14="http://schemas.microsoft.com/office/powerpoint/2010/main" val="2101732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41</a:t>
            </a:fld>
            <a:endParaRPr lang="en-US"/>
          </a:p>
        </p:txBody>
      </p:sp>
    </p:spTree>
    <p:extLst>
      <p:ext uri="{BB962C8B-B14F-4D97-AF65-F5344CB8AC3E}">
        <p14:creationId xmlns:p14="http://schemas.microsoft.com/office/powerpoint/2010/main" val="4104620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Tall grass prairie 4: big and little bluestem, Indian grass. Switchgrass. Most popular native landscape grass!!</a:t>
            </a:r>
          </a:p>
        </p:txBody>
      </p:sp>
      <p:sp>
        <p:nvSpPr>
          <p:cNvPr id="4" name="Slide Number Placeholder 3"/>
          <p:cNvSpPr>
            <a:spLocks noGrp="1"/>
          </p:cNvSpPr>
          <p:nvPr>
            <p:ph type="sldNum" sz="quarter" idx="5"/>
          </p:nvPr>
        </p:nvSpPr>
        <p:spPr/>
        <p:txBody>
          <a:bodyPr/>
          <a:lstStyle/>
          <a:p>
            <a:fld id="{71A1386B-6060-E446-B09B-B6CCDF76874D}" type="slidenum">
              <a:rPr lang="en-US" smtClean="0"/>
              <a:t>42</a:t>
            </a:fld>
            <a:endParaRPr lang="en-US"/>
          </a:p>
        </p:txBody>
      </p:sp>
    </p:spTree>
    <p:extLst>
      <p:ext uri="{BB962C8B-B14F-4D97-AF65-F5344CB8AC3E}">
        <p14:creationId xmlns:p14="http://schemas.microsoft.com/office/powerpoint/2010/main" val="2785638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45</a:t>
            </a:fld>
            <a:endParaRPr lang="en-US"/>
          </a:p>
        </p:txBody>
      </p:sp>
    </p:spTree>
    <p:extLst>
      <p:ext uri="{BB962C8B-B14F-4D97-AF65-F5344CB8AC3E}">
        <p14:creationId xmlns:p14="http://schemas.microsoft.com/office/powerpoint/2010/main" val="1291671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Larval host for skippers and satyr butterflies.</a:t>
            </a:r>
          </a:p>
        </p:txBody>
      </p:sp>
      <p:sp>
        <p:nvSpPr>
          <p:cNvPr id="4" name="Slide Number Placeholder 3"/>
          <p:cNvSpPr>
            <a:spLocks noGrp="1"/>
          </p:cNvSpPr>
          <p:nvPr>
            <p:ph type="sldNum" sz="quarter" idx="5"/>
          </p:nvPr>
        </p:nvSpPr>
        <p:spPr/>
        <p:txBody>
          <a:bodyPr/>
          <a:lstStyle/>
          <a:p>
            <a:fld id="{71A1386B-6060-E446-B09B-B6CCDF76874D}" type="slidenum">
              <a:rPr lang="en-US" smtClean="0"/>
              <a:t>46</a:t>
            </a:fld>
            <a:endParaRPr lang="en-US"/>
          </a:p>
        </p:txBody>
      </p:sp>
    </p:spTree>
    <p:extLst>
      <p:ext uri="{BB962C8B-B14F-4D97-AF65-F5344CB8AC3E}">
        <p14:creationId xmlns:p14="http://schemas.microsoft.com/office/powerpoint/2010/main" val="3638092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err="1">
                <a:solidFill>
                  <a:schemeClr val="tx1"/>
                </a:solidFill>
                <a:effectLst/>
                <a:latin typeface="+mn-lt"/>
                <a:ea typeface="+mn-ea"/>
                <a:cs typeface="+mn-cs"/>
              </a:rPr>
              <a:t>Tridens</a:t>
            </a:r>
            <a:r>
              <a:rPr lang="en-US" sz="1200" b="0" i="0" kern="1200" dirty="0">
                <a:solidFill>
                  <a:schemeClr val="tx1"/>
                </a:solidFill>
                <a:effectLst/>
                <a:latin typeface="+mn-lt"/>
                <a:ea typeface="+mn-ea"/>
                <a:cs typeface="+mn-cs"/>
              </a:rPr>
              <a:t> refers to a small group of grasses that have 3 lines of fine hairs along the lower halves of their lemmas.</a:t>
            </a:r>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48</a:t>
            </a:fld>
            <a:endParaRPr lang="en-US"/>
          </a:p>
        </p:txBody>
      </p:sp>
    </p:spTree>
    <p:extLst>
      <p:ext uri="{BB962C8B-B14F-4D97-AF65-F5344CB8AC3E}">
        <p14:creationId xmlns:p14="http://schemas.microsoft.com/office/powerpoint/2010/main" val="130730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50</a:t>
            </a:fld>
            <a:endParaRPr lang="en-US"/>
          </a:p>
        </p:txBody>
      </p:sp>
    </p:spTree>
    <p:extLst>
      <p:ext uri="{BB962C8B-B14F-4D97-AF65-F5344CB8AC3E}">
        <p14:creationId xmlns:p14="http://schemas.microsoft.com/office/powerpoint/2010/main" val="3531596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52</a:t>
            </a:fld>
            <a:endParaRPr lang="en-US"/>
          </a:p>
        </p:txBody>
      </p:sp>
    </p:spTree>
    <p:extLst>
      <p:ext uri="{BB962C8B-B14F-4D97-AF65-F5344CB8AC3E}">
        <p14:creationId xmlns:p14="http://schemas.microsoft.com/office/powerpoint/2010/main" val="248535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bluestem ‘standing ovation’</a:t>
            </a:r>
          </a:p>
        </p:txBody>
      </p:sp>
      <p:sp>
        <p:nvSpPr>
          <p:cNvPr id="4" name="Slide Number Placeholder 3"/>
          <p:cNvSpPr>
            <a:spLocks noGrp="1"/>
          </p:cNvSpPr>
          <p:nvPr>
            <p:ph type="sldNum" sz="quarter" idx="5"/>
          </p:nvPr>
        </p:nvSpPr>
        <p:spPr/>
        <p:txBody>
          <a:bodyPr/>
          <a:lstStyle/>
          <a:p>
            <a:fld id="{71A1386B-6060-E446-B09B-B6CCDF76874D}" type="slidenum">
              <a:rPr lang="en-US" smtClean="0"/>
              <a:t>4</a:t>
            </a:fld>
            <a:endParaRPr lang="en-US"/>
          </a:p>
        </p:txBody>
      </p:sp>
    </p:spTree>
    <p:extLst>
      <p:ext uri="{BB962C8B-B14F-4D97-AF65-F5344CB8AC3E}">
        <p14:creationId xmlns:p14="http://schemas.microsoft.com/office/powerpoint/2010/main" val="2725319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59</a:t>
            </a:fld>
            <a:endParaRPr lang="en-US"/>
          </a:p>
        </p:txBody>
      </p:sp>
    </p:spTree>
    <p:extLst>
      <p:ext uri="{BB962C8B-B14F-4D97-AF65-F5344CB8AC3E}">
        <p14:creationId xmlns:p14="http://schemas.microsoft.com/office/powerpoint/2010/main" val="473252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Texture and form in spades with its wide straps of light catching puckered foliage and a tight but arching clumping habit. Low, bold-textured and weed suppressing mass. It plays well with others in the garden.</a:t>
            </a:r>
          </a:p>
        </p:txBody>
      </p:sp>
      <p:sp>
        <p:nvSpPr>
          <p:cNvPr id="4" name="Slide Number Placeholder 3"/>
          <p:cNvSpPr>
            <a:spLocks noGrp="1"/>
          </p:cNvSpPr>
          <p:nvPr>
            <p:ph type="sldNum" sz="quarter" idx="5"/>
          </p:nvPr>
        </p:nvSpPr>
        <p:spPr/>
        <p:txBody>
          <a:bodyPr/>
          <a:lstStyle/>
          <a:p>
            <a:fld id="{71A1386B-6060-E446-B09B-B6CCDF76874D}" type="slidenum">
              <a:rPr lang="en-US" smtClean="0"/>
              <a:t>62</a:t>
            </a:fld>
            <a:endParaRPr lang="en-US"/>
          </a:p>
        </p:txBody>
      </p:sp>
    </p:spTree>
    <p:extLst>
      <p:ext uri="{BB962C8B-B14F-4D97-AF65-F5344CB8AC3E}">
        <p14:creationId xmlns:p14="http://schemas.microsoft.com/office/powerpoint/2010/main" val="60783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to Montgomery and Garrett Counties. Maroon and green striped culms (stems). Short rhizomes. Tolerates dry shade once established. Rarely bothered by deer. No serious pests or diseases. Hardiness USDA zones 5-8</a:t>
            </a:r>
          </a:p>
        </p:txBody>
      </p:sp>
      <p:sp>
        <p:nvSpPr>
          <p:cNvPr id="4" name="Slide Number Placeholder 3"/>
          <p:cNvSpPr>
            <a:spLocks noGrp="1"/>
          </p:cNvSpPr>
          <p:nvPr>
            <p:ph type="sldNum" sz="quarter" idx="5"/>
          </p:nvPr>
        </p:nvSpPr>
        <p:spPr/>
        <p:txBody>
          <a:bodyPr/>
          <a:lstStyle/>
          <a:p>
            <a:fld id="{71A1386B-6060-E446-B09B-B6CCDF76874D}" type="slidenum">
              <a:rPr lang="en-US" smtClean="0"/>
              <a:t>63</a:t>
            </a:fld>
            <a:endParaRPr lang="en-US"/>
          </a:p>
        </p:txBody>
      </p:sp>
    </p:spTree>
    <p:extLst>
      <p:ext uri="{BB962C8B-B14F-4D97-AF65-F5344CB8AC3E}">
        <p14:creationId xmlns:p14="http://schemas.microsoft.com/office/powerpoint/2010/main" val="1049989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Woodland shade garden USE as textural contrast to broader-leaved natives such as Trillium, Uvularia-</a:t>
            </a:r>
            <a:r>
              <a:rPr lang="en-US" dirty="0" err="1"/>
              <a:t>merrybells</a:t>
            </a:r>
            <a:r>
              <a:rPr lang="en-US" dirty="0"/>
              <a:t>,  or fine, airy ferns. A favorite with William </a:t>
            </a:r>
            <a:r>
              <a:rPr lang="en-US" dirty="0" err="1"/>
              <a:t>Cullina</a:t>
            </a:r>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64</a:t>
            </a:fld>
            <a:endParaRPr lang="en-US"/>
          </a:p>
        </p:txBody>
      </p:sp>
    </p:spTree>
    <p:extLst>
      <p:ext uri="{BB962C8B-B14F-4D97-AF65-F5344CB8AC3E}">
        <p14:creationId xmlns:p14="http://schemas.microsoft.com/office/powerpoint/2010/main" val="2354895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66</a:t>
            </a:fld>
            <a:endParaRPr lang="en-US"/>
          </a:p>
        </p:txBody>
      </p:sp>
    </p:spTree>
    <p:extLst>
      <p:ext uri="{BB962C8B-B14F-4D97-AF65-F5344CB8AC3E}">
        <p14:creationId xmlns:p14="http://schemas.microsoft.com/office/powerpoint/2010/main" val="1463798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favorite of Bill </a:t>
            </a:r>
            <a:r>
              <a:rPr lang="en-US" dirty="0" err="1"/>
              <a:t>Cullina</a:t>
            </a:r>
            <a:r>
              <a:rPr lang="en-US" dirty="0"/>
              <a:t>. Native to rocky slopes and streambanks in rich deciduous woodlands. New leaves and flower stalks in early spring. Divide in spring. Tolerates alkaline soil, poorly draining soil. Haircut in late winter Uses same as C. </a:t>
            </a:r>
            <a:r>
              <a:rPr lang="en-US" dirty="0" err="1"/>
              <a:t>plantaginea</a:t>
            </a:r>
            <a:r>
              <a:rPr lang="en-US" dirty="0"/>
              <a:t>.</a:t>
            </a:r>
          </a:p>
        </p:txBody>
      </p:sp>
      <p:sp>
        <p:nvSpPr>
          <p:cNvPr id="4" name="Slide Number Placeholder 3"/>
          <p:cNvSpPr>
            <a:spLocks noGrp="1"/>
          </p:cNvSpPr>
          <p:nvPr>
            <p:ph type="sldNum" sz="quarter" idx="5"/>
          </p:nvPr>
        </p:nvSpPr>
        <p:spPr/>
        <p:txBody>
          <a:bodyPr/>
          <a:lstStyle/>
          <a:p>
            <a:fld id="{71A1386B-6060-E446-B09B-B6CCDF76874D}" type="slidenum">
              <a:rPr lang="en-US" smtClean="0"/>
              <a:t>67</a:t>
            </a:fld>
            <a:endParaRPr lang="en-US"/>
          </a:p>
        </p:txBody>
      </p:sp>
    </p:spTree>
    <p:extLst>
      <p:ext uri="{BB962C8B-B14F-4D97-AF65-F5344CB8AC3E}">
        <p14:creationId xmlns:p14="http://schemas.microsoft.com/office/powerpoint/2010/main" val="3362607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71</a:t>
            </a:fld>
            <a:endParaRPr lang="en-US"/>
          </a:p>
        </p:txBody>
      </p:sp>
    </p:spTree>
    <p:extLst>
      <p:ext uri="{BB962C8B-B14F-4D97-AF65-F5344CB8AC3E}">
        <p14:creationId xmlns:p14="http://schemas.microsoft.com/office/powerpoint/2010/main" val="2425244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72</a:t>
            </a:fld>
            <a:endParaRPr lang="en-US"/>
          </a:p>
        </p:txBody>
      </p:sp>
    </p:spTree>
    <p:extLst>
      <p:ext uri="{BB962C8B-B14F-4D97-AF65-F5344CB8AC3E}">
        <p14:creationId xmlns:p14="http://schemas.microsoft.com/office/powerpoint/2010/main" val="3772654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73</a:t>
            </a:fld>
            <a:endParaRPr lang="en-US"/>
          </a:p>
        </p:txBody>
      </p:sp>
    </p:spTree>
    <p:extLst>
      <p:ext uri="{BB962C8B-B14F-4D97-AF65-F5344CB8AC3E}">
        <p14:creationId xmlns:p14="http://schemas.microsoft.com/office/powerpoint/2010/main" val="1669868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75</a:t>
            </a:fld>
            <a:endParaRPr lang="en-US"/>
          </a:p>
        </p:txBody>
      </p:sp>
    </p:spTree>
    <p:extLst>
      <p:ext uri="{BB962C8B-B14F-4D97-AF65-F5344CB8AC3E}">
        <p14:creationId xmlns:p14="http://schemas.microsoft.com/office/powerpoint/2010/main" val="245111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caterpillars construct a retreat by rolling a grass blade (or two) into a tube which is held together with silk threads and suspended from a grass blade. Later, they chew through the strands holding the nest to the grass blade and drop to the ground. It seals itself in the nest where it overwinters until the following spring or summer before pupating.</a:t>
            </a:r>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6</a:t>
            </a:fld>
            <a:endParaRPr lang="en-US"/>
          </a:p>
        </p:txBody>
      </p:sp>
    </p:spTree>
    <p:extLst>
      <p:ext uri="{BB962C8B-B14F-4D97-AF65-F5344CB8AC3E}">
        <p14:creationId xmlns:p14="http://schemas.microsoft.com/office/powerpoint/2010/main" val="3564515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76</a:t>
            </a:fld>
            <a:endParaRPr lang="en-US"/>
          </a:p>
        </p:txBody>
      </p:sp>
    </p:spTree>
    <p:extLst>
      <p:ext uri="{BB962C8B-B14F-4D97-AF65-F5344CB8AC3E}">
        <p14:creationId xmlns:p14="http://schemas.microsoft.com/office/powerpoint/2010/main" val="1649721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78</a:t>
            </a:fld>
            <a:endParaRPr lang="en-US"/>
          </a:p>
        </p:txBody>
      </p:sp>
    </p:spTree>
    <p:extLst>
      <p:ext uri="{BB962C8B-B14F-4D97-AF65-F5344CB8AC3E}">
        <p14:creationId xmlns:p14="http://schemas.microsoft.com/office/powerpoint/2010/main" val="254776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meadowlark nest</a:t>
            </a:r>
          </a:p>
        </p:txBody>
      </p:sp>
      <p:sp>
        <p:nvSpPr>
          <p:cNvPr id="4" name="Slide Number Placeholder 3"/>
          <p:cNvSpPr>
            <a:spLocks noGrp="1"/>
          </p:cNvSpPr>
          <p:nvPr>
            <p:ph type="sldNum" sz="quarter" idx="5"/>
          </p:nvPr>
        </p:nvSpPr>
        <p:spPr/>
        <p:txBody>
          <a:bodyPr/>
          <a:lstStyle/>
          <a:p>
            <a:fld id="{71A1386B-6060-E446-B09B-B6CCDF76874D}" type="slidenum">
              <a:rPr lang="en-US" smtClean="0"/>
              <a:t>9</a:t>
            </a:fld>
            <a:endParaRPr lang="en-US"/>
          </a:p>
        </p:txBody>
      </p:sp>
    </p:spTree>
    <p:extLst>
      <p:ext uri="{BB962C8B-B14F-4D97-AF65-F5344CB8AC3E}">
        <p14:creationId xmlns:p14="http://schemas.microsoft.com/office/powerpoint/2010/main" val="2516880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11</a:t>
            </a:fld>
            <a:endParaRPr lang="en-US"/>
          </a:p>
        </p:txBody>
      </p:sp>
    </p:spTree>
    <p:extLst>
      <p:ext uri="{BB962C8B-B14F-4D97-AF65-F5344CB8AC3E}">
        <p14:creationId xmlns:p14="http://schemas.microsoft.com/office/powerpoint/2010/main" val="817258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12</a:t>
            </a:fld>
            <a:endParaRPr lang="en-US"/>
          </a:p>
        </p:txBody>
      </p:sp>
    </p:spTree>
    <p:extLst>
      <p:ext uri="{BB962C8B-B14F-4D97-AF65-F5344CB8AC3E}">
        <p14:creationId xmlns:p14="http://schemas.microsoft.com/office/powerpoint/2010/main" val="3525855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 raceme, </a:t>
            </a:r>
            <a:r>
              <a:rPr lang="en-US" sz="1200" b="0" i="0" kern="1200" dirty="0" err="1">
                <a:solidFill>
                  <a:schemeClr val="tx1"/>
                </a:solidFill>
                <a:effectLst/>
                <a:latin typeface="+mn-lt"/>
                <a:ea typeface="+mn-ea"/>
                <a:cs typeface="+mn-cs"/>
              </a:rPr>
              <a:t>spikelets</a:t>
            </a:r>
            <a:r>
              <a:rPr lang="en-US" sz="1200" b="0" i="0" kern="1200" dirty="0">
                <a:solidFill>
                  <a:schemeClr val="tx1"/>
                </a:solidFill>
                <a:effectLst/>
                <a:latin typeface="+mn-lt"/>
                <a:ea typeface="+mn-ea"/>
                <a:cs typeface="+mn-cs"/>
              </a:rPr>
              <a:t> are borne on short stalks, called pedicels, coming off a main culm. A spike has its </a:t>
            </a:r>
            <a:r>
              <a:rPr lang="en-US" sz="1200" b="0" i="0" kern="1200" dirty="0" err="1">
                <a:solidFill>
                  <a:schemeClr val="tx1"/>
                </a:solidFill>
                <a:effectLst/>
                <a:latin typeface="+mn-lt"/>
                <a:ea typeface="+mn-ea"/>
                <a:cs typeface="+mn-cs"/>
              </a:rPr>
              <a:t>spikelets</a:t>
            </a:r>
            <a:r>
              <a:rPr lang="en-US" sz="1200" b="0" i="0" kern="1200" dirty="0">
                <a:solidFill>
                  <a:schemeClr val="tx1"/>
                </a:solidFill>
                <a:effectLst/>
                <a:latin typeface="+mn-lt"/>
                <a:ea typeface="+mn-ea"/>
                <a:cs typeface="+mn-cs"/>
              </a:rPr>
              <a:t> attached directly to the main culm. The panicle has its </a:t>
            </a:r>
            <a:r>
              <a:rPr lang="en-US" sz="1200" b="0" i="0" kern="1200" dirty="0" err="1">
                <a:solidFill>
                  <a:schemeClr val="tx1"/>
                </a:solidFill>
                <a:effectLst/>
                <a:latin typeface="+mn-lt"/>
                <a:ea typeface="+mn-ea"/>
                <a:cs typeface="+mn-cs"/>
              </a:rPr>
              <a:t>spikelets</a:t>
            </a:r>
            <a:r>
              <a:rPr lang="en-US" sz="1200" b="0" i="0" kern="1200" dirty="0">
                <a:solidFill>
                  <a:schemeClr val="tx1"/>
                </a:solidFill>
                <a:effectLst/>
                <a:latin typeface="+mn-lt"/>
                <a:ea typeface="+mn-ea"/>
                <a:cs typeface="+mn-cs"/>
              </a:rPr>
              <a:t> spaced along spreading or compressed branches.</a:t>
            </a:r>
          </a:p>
          <a:p>
            <a:br>
              <a:rPr lang="en-US" dirty="0"/>
            </a:br>
            <a:endParaRPr lang="en-US" dirty="0"/>
          </a:p>
        </p:txBody>
      </p:sp>
      <p:sp>
        <p:nvSpPr>
          <p:cNvPr id="4" name="Slide Number Placeholder 3"/>
          <p:cNvSpPr>
            <a:spLocks noGrp="1"/>
          </p:cNvSpPr>
          <p:nvPr>
            <p:ph type="sldNum" sz="quarter" idx="5"/>
          </p:nvPr>
        </p:nvSpPr>
        <p:spPr/>
        <p:txBody>
          <a:bodyPr/>
          <a:lstStyle/>
          <a:p>
            <a:fld id="{71A1386B-6060-E446-B09B-B6CCDF76874D}" type="slidenum">
              <a:rPr lang="en-US" smtClean="0"/>
              <a:t>13</a:t>
            </a:fld>
            <a:endParaRPr lang="en-US"/>
          </a:p>
        </p:txBody>
      </p:sp>
    </p:spTree>
    <p:extLst>
      <p:ext uri="{BB962C8B-B14F-4D97-AF65-F5344CB8AC3E}">
        <p14:creationId xmlns:p14="http://schemas.microsoft.com/office/powerpoint/2010/main" val="3849942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Awl-old English, tool for piercing leather, etc. 2-ranked-not the same as opposite leave arrangement. Pale-Pail lee ah.  Rack’ il la</a:t>
            </a:r>
          </a:p>
        </p:txBody>
      </p:sp>
      <p:sp>
        <p:nvSpPr>
          <p:cNvPr id="4" name="Slide Number Placeholder 3"/>
          <p:cNvSpPr>
            <a:spLocks noGrp="1"/>
          </p:cNvSpPr>
          <p:nvPr>
            <p:ph type="sldNum" sz="quarter" idx="5"/>
          </p:nvPr>
        </p:nvSpPr>
        <p:spPr/>
        <p:txBody>
          <a:bodyPr/>
          <a:lstStyle/>
          <a:p>
            <a:fld id="{71A1386B-6060-E446-B09B-B6CCDF76874D}" type="slidenum">
              <a:rPr lang="en-US" smtClean="0"/>
              <a:t>14</a:t>
            </a:fld>
            <a:endParaRPr lang="en-US"/>
          </a:p>
        </p:txBody>
      </p:sp>
    </p:spTree>
    <p:extLst>
      <p:ext uri="{BB962C8B-B14F-4D97-AF65-F5344CB8AC3E}">
        <p14:creationId xmlns:p14="http://schemas.microsoft.com/office/powerpoint/2010/main" val="133813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E8E4-6D29-BE4D-81E8-C216D7C5BC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A73C7-04C7-5D45-8708-A34F669BA5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3B8967-B284-5347-A775-73A89746CC8A}"/>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5" name="Footer Placeholder 4">
            <a:extLst>
              <a:ext uri="{FF2B5EF4-FFF2-40B4-BE49-F238E27FC236}">
                <a16:creationId xmlns:a16="http://schemas.microsoft.com/office/drawing/2014/main" id="{5DC97133-A53C-9740-A013-47D7D1015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FE8E4-7967-7042-8232-661AD1AB699A}"/>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147720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3732-D7DD-D946-BDAA-83310F90F5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BAB777-80DE-9841-8398-79BA293BD1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BB927-2E91-084D-A49E-93A462067194}"/>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5" name="Footer Placeholder 4">
            <a:extLst>
              <a:ext uri="{FF2B5EF4-FFF2-40B4-BE49-F238E27FC236}">
                <a16:creationId xmlns:a16="http://schemas.microsoft.com/office/drawing/2014/main" id="{CE5BD678-4FEC-6D4C-A340-24DB18143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90E88-3E78-9042-95F4-BD927D3A093E}"/>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3372461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F7F0CB-9B47-3349-97D3-D783479A7E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01A03C-97C2-F847-B04C-0866769454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C04B2-3530-C643-BF36-50ACB2D84407}"/>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5" name="Footer Placeholder 4">
            <a:extLst>
              <a:ext uri="{FF2B5EF4-FFF2-40B4-BE49-F238E27FC236}">
                <a16:creationId xmlns:a16="http://schemas.microsoft.com/office/drawing/2014/main" id="{6D8302E5-CEBA-804B-A82A-569B4275D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F17B6-6347-9D4E-A483-424DE903C07E}"/>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3831058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AD44-136A-B64F-A164-AEB1B75A3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CF7747-0A9E-8749-9343-9A11E1CB0D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A5F21-99F4-7445-9CCF-73F02363E622}"/>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5" name="Footer Placeholder 4">
            <a:extLst>
              <a:ext uri="{FF2B5EF4-FFF2-40B4-BE49-F238E27FC236}">
                <a16:creationId xmlns:a16="http://schemas.microsoft.com/office/drawing/2014/main" id="{A2BCD788-D519-D947-BA2C-80557F50D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DFF9E-C10E-7E4D-A018-1566A85ED00D}"/>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305965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9745-828B-C248-BE63-7FA741D96F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AF2768-1FAF-5245-8B16-B26BD62E20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F8C610-00A1-0449-ACDA-F3B0700E414B}"/>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5" name="Footer Placeholder 4">
            <a:extLst>
              <a:ext uri="{FF2B5EF4-FFF2-40B4-BE49-F238E27FC236}">
                <a16:creationId xmlns:a16="http://schemas.microsoft.com/office/drawing/2014/main" id="{59996937-EE86-3442-B80E-34663909B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10ECC-E320-DF4C-9523-D80BAD490E11}"/>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4035377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ED4A-39A7-8F4F-AF04-13D61FDF2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5B3C7-8CCC-7042-85C7-6513F39724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C8FE4B-4D93-7C41-8109-6451DD6443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B94351-4668-7442-9880-030C42FD4AF5}"/>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6" name="Footer Placeholder 5">
            <a:extLst>
              <a:ext uri="{FF2B5EF4-FFF2-40B4-BE49-F238E27FC236}">
                <a16:creationId xmlns:a16="http://schemas.microsoft.com/office/drawing/2014/main" id="{DF1920C2-287D-2643-A3D7-DD198B58A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50CF9-BFE3-934C-ADBA-7A108A7B7145}"/>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923715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BA88-EC0B-2F40-A824-CFBDD31385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7A0E7D-95B4-B748-889C-DB05AF448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1FB70-82E9-144B-8CE9-AEB2A629E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2E4D82-2C47-9842-8281-F333D9A84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73EF43-C1A2-EF4C-9105-BDF5F64730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221976-86B3-B34F-81FA-A6F863924371}"/>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8" name="Footer Placeholder 7">
            <a:extLst>
              <a:ext uri="{FF2B5EF4-FFF2-40B4-BE49-F238E27FC236}">
                <a16:creationId xmlns:a16="http://schemas.microsoft.com/office/drawing/2014/main" id="{3942C711-407F-2048-8818-CB35B59B8A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7596A7-F095-3044-97F9-278016EA7567}"/>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259518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79D3-8AF4-8A47-809F-E8D0F75F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E2DFA4-DDAA-2F42-82BD-749E2F0D9696}"/>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4" name="Footer Placeholder 3">
            <a:extLst>
              <a:ext uri="{FF2B5EF4-FFF2-40B4-BE49-F238E27FC236}">
                <a16:creationId xmlns:a16="http://schemas.microsoft.com/office/drawing/2014/main" id="{B66E7C90-381B-F14D-8DF7-5EAD4B4652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42782F-D025-C446-B14B-F33CC0B70683}"/>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231646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8FE02E-A993-F842-AB31-0946CBF1B1DE}"/>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3" name="Footer Placeholder 2">
            <a:extLst>
              <a:ext uri="{FF2B5EF4-FFF2-40B4-BE49-F238E27FC236}">
                <a16:creationId xmlns:a16="http://schemas.microsoft.com/office/drawing/2014/main" id="{833041F4-9961-C446-BD93-C188B723F9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A55DA1-447E-8249-9CB1-BECC3B554544}"/>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4031800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3480-1556-834F-AF18-C3F72E599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69CFB1-54CE-254D-BB59-81D53288A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10E9D8-444C-F84D-9B41-FBF61A874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6843E1-7F50-5D4C-A317-982AB76824B2}"/>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6" name="Footer Placeholder 5">
            <a:extLst>
              <a:ext uri="{FF2B5EF4-FFF2-40B4-BE49-F238E27FC236}">
                <a16:creationId xmlns:a16="http://schemas.microsoft.com/office/drawing/2014/main" id="{6B55C723-CEEE-7045-86EB-6345CED35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AF2AB2-4F87-3F42-807F-32A1396566DF}"/>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373365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EB27-9D16-4B4D-8DEB-AD4C08A5F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EC9221-450D-7D4D-9035-E709748A07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EE3831-2E45-C84F-B158-581D522D0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78359-EAE1-4A4E-AB17-DC822068CE76}"/>
              </a:ext>
            </a:extLst>
          </p:cNvPr>
          <p:cNvSpPr>
            <a:spLocks noGrp="1"/>
          </p:cNvSpPr>
          <p:nvPr>
            <p:ph type="dt" sz="half" idx="10"/>
          </p:nvPr>
        </p:nvSpPr>
        <p:spPr/>
        <p:txBody>
          <a:bodyPr/>
          <a:lstStyle/>
          <a:p>
            <a:fld id="{E775BD23-BA47-A040-AB8A-906B8C4F97B4}" type="datetimeFigureOut">
              <a:rPr lang="en-US" smtClean="0"/>
              <a:t>3/16/21</a:t>
            </a:fld>
            <a:endParaRPr lang="en-US"/>
          </a:p>
        </p:txBody>
      </p:sp>
      <p:sp>
        <p:nvSpPr>
          <p:cNvPr id="6" name="Footer Placeholder 5">
            <a:extLst>
              <a:ext uri="{FF2B5EF4-FFF2-40B4-BE49-F238E27FC236}">
                <a16:creationId xmlns:a16="http://schemas.microsoft.com/office/drawing/2014/main" id="{FF8143D9-DD71-7644-A293-32D8436B8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F1ABB-2213-D947-9E15-01A4363FDF83}"/>
              </a:ext>
            </a:extLst>
          </p:cNvPr>
          <p:cNvSpPr>
            <a:spLocks noGrp="1"/>
          </p:cNvSpPr>
          <p:nvPr>
            <p:ph type="sldNum" sz="quarter" idx="12"/>
          </p:nvPr>
        </p:nvSpPr>
        <p:spPr/>
        <p:txBody>
          <a:bodyPr/>
          <a:lstStyle/>
          <a:p>
            <a:fld id="{BAF16BAE-007D-E94D-818C-E05A2F6D0A48}" type="slidenum">
              <a:rPr lang="en-US" smtClean="0"/>
              <a:t>‹#›</a:t>
            </a:fld>
            <a:endParaRPr lang="en-US"/>
          </a:p>
        </p:txBody>
      </p:sp>
    </p:spTree>
    <p:extLst>
      <p:ext uri="{BB962C8B-B14F-4D97-AF65-F5344CB8AC3E}">
        <p14:creationId xmlns:p14="http://schemas.microsoft.com/office/powerpoint/2010/main" val="297515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E2E87-9203-2940-B192-A87254DBC6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553FC-F3CB-6548-B1BB-A6815B8E8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1B1C4-73BA-1548-ADD5-B4BB88D69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5BD23-BA47-A040-AB8A-906B8C4F97B4}" type="datetimeFigureOut">
              <a:rPr lang="en-US" smtClean="0"/>
              <a:t>3/16/21</a:t>
            </a:fld>
            <a:endParaRPr lang="en-US"/>
          </a:p>
        </p:txBody>
      </p:sp>
      <p:sp>
        <p:nvSpPr>
          <p:cNvPr id="5" name="Footer Placeholder 4">
            <a:extLst>
              <a:ext uri="{FF2B5EF4-FFF2-40B4-BE49-F238E27FC236}">
                <a16:creationId xmlns:a16="http://schemas.microsoft.com/office/drawing/2014/main" id="{BA55C2BC-9078-F140-9046-E1EDC2445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B782F8-01B7-924F-BB85-56109C146D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16BAE-007D-E94D-818C-E05A2F6D0A48}" type="slidenum">
              <a:rPr lang="en-US" smtClean="0"/>
              <a:t>‹#›</a:t>
            </a:fld>
            <a:endParaRPr lang="en-US"/>
          </a:p>
        </p:txBody>
      </p:sp>
    </p:spTree>
    <p:extLst>
      <p:ext uri="{BB962C8B-B14F-4D97-AF65-F5344CB8AC3E}">
        <p14:creationId xmlns:p14="http://schemas.microsoft.com/office/powerpoint/2010/main" val="1510224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ustomXml" Target="../ink/ink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28.jpeg"/><Relationship Id="rId3" Type="http://schemas.openxmlformats.org/officeDocument/2006/relationships/image" Target="../media/image25.gif"/><Relationship Id="rId7" Type="http://schemas.openxmlformats.org/officeDocument/2006/relationships/image" Target="../media/image28.png"/><Relationship Id="rId12"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jennikayne.com/"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848798" y="1294959"/>
            <a:ext cx="8652511" cy="2621820"/>
          </a:xfrm>
        </p:spPr>
        <p:txBody>
          <a:bodyPr>
            <a:normAutofit/>
          </a:bodyPr>
          <a:lstStyle/>
          <a:p>
            <a:r>
              <a:rPr lang="en-US" sz="4400" dirty="0">
                <a:latin typeface="Trebuchet MS" panose="020B0703020202090204" pitchFamily="34" charset="0"/>
                <a:cs typeface="Arial" panose="020B0604020202020204" pitchFamily="34" charset="0"/>
              </a:rPr>
              <a:t>   </a:t>
            </a:r>
            <a:br>
              <a:rPr lang="en-US" sz="4400" dirty="0">
                <a:latin typeface="Trebuchet MS" panose="020B070302020209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Native Grasses, Sedges, &amp; Rushes</a:t>
            </a:r>
            <a:br>
              <a:rPr lang="en-US" sz="4000" b="1" dirty="0">
                <a:latin typeface="Arial" panose="020B0604020202020204" pitchFamily="34" charset="0"/>
                <a:cs typeface="Arial" panose="020B0604020202020204" pitchFamily="34" charset="0"/>
              </a:rPr>
            </a:br>
            <a:endParaRPr lang="en-US" sz="4000" dirty="0">
              <a:latin typeface="Trebuchet MS" panose="020B0703020202090204" pitchFamily="34" charset="0"/>
              <a:cs typeface="Arial" panose="020B0604020202020204" pitchFamily="34" charset="0"/>
            </a:endParaRPr>
          </a:p>
        </p:txBody>
      </p:sp>
      <p:sp>
        <p:nvSpPr>
          <p:cNvPr id="2051" name="Rectangle 3"/>
          <p:cNvSpPr>
            <a:spLocks noGrp="1" noChangeArrowheads="1"/>
          </p:cNvSpPr>
          <p:nvPr>
            <p:ph type="subTitle" idx="1"/>
          </p:nvPr>
        </p:nvSpPr>
        <p:spPr>
          <a:xfrm>
            <a:off x="449832" y="5131509"/>
            <a:ext cx="11338513" cy="1211687"/>
          </a:xfrm>
        </p:spPr>
        <p:txBody>
          <a:bodyPr>
            <a:normAutofit fontScale="47500" lnSpcReduction="20000"/>
          </a:bodyPr>
          <a:lstStyle/>
          <a:p>
            <a:pPr eaLnBrk="1" hangingPunct="1"/>
            <a:endParaRPr lang="en-US" sz="2000" dirty="0"/>
          </a:p>
          <a:p>
            <a:pPr algn="l"/>
            <a:r>
              <a:rPr lang="en-US" sz="4000" i="1" dirty="0"/>
              <a:t>The University of Maryland, College of Agriculture and Natural Resources programs are open to all and will not discriminate against anyone because of race, age, sex, color, sexual orientation, physical or mental disability, religion, ancestry, or national origin, marital status, genetic information, or political affiliation, or gender identity and expression.</a:t>
            </a:r>
            <a:endParaRPr lang="en-US" sz="3800" dirty="0">
              <a:latin typeface="Trebuchet MS" panose="020B0603020202020204" pitchFamily="34" charset="0"/>
            </a:endParaRPr>
          </a:p>
        </p:txBody>
      </p:sp>
      <p:sp>
        <p:nvSpPr>
          <p:cNvPr id="2" name="TextBox 1"/>
          <p:cNvSpPr txBox="1"/>
          <p:nvPr/>
        </p:nvSpPr>
        <p:spPr>
          <a:xfrm>
            <a:off x="1940658" y="4117347"/>
            <a:ext cx="8533106" cy="523220"/>
          </a:xfrm>
          <a:prstGeom prst="rect">
            <a:avLst/>
          </a:prstGeom>
          <a:noFill/>
        </p:spPr>
        <p:txBody>
          <a:bodyPr wrap="none" rtlCol="0">
            <a:spAutoFit/>
          </a:bodyPr>
          <a:lstStyle/>
          <a:p>
            <a:pPr algn="ctr"/>
            <a:r>
              <a:rPr lang="en-US" sz="2800" b="1" dirty="0">
                <a:latin typeface="Arial" panose="020B0604020202020204" pitchFamily="34" charset="0"/>
                <a:cs typeface="Arial" panose="020B0604020202020204" pitchFamily="34" charset="0"/>
              </a:rPr>
              <a:t>Suzanne Hill, Frederick County Master Gardener </a:t>
            </a:r>
          </a:p>
        </p:txBody>
      </p:sp>
      <p:pic>
        <p:nvPicPr>
          <p:cNvPr id="4" name="Picture 3"/>
          <p:cNvPicPr>
            <a:picLocks noChangeAspect="1"/>
          </p:cNvPicPr>
          <p:nvPr/>
        </p:nvPicPr>
        <p:blipFill>
          <a:blip r:embed="rId2"/>
          <a:stretch>
            <a:fillRect/>
          </a:stretch>
        </p:blipFill>
        <p:spPr>
          <a:xfrm>
            <a:off x="2875122" y="697684"/>
            <a:ext cx="6314598" cy="1408936"/>
          </a:xfrm>
          <a:prstGeom prst="rect">
            <a:avLst/>
          </a:prstGeom>
        </p:spPr>
      </p:pic>
      <p:pic>
        <p:nvPicPr>
          <p:cNvPr id="6" name="Picture 4" descr="http://www.holemanlandscape.com/wp-content/uploads/2012/03/butterfly-gif-left.gif">
            <a:extLst>
              <a:ext uri="{FF2B5EF4-FFF2-40B4-BE49-F238E27FC236}">
                <a16:creationId xmlns:a16="http://schemas.microsoft.com/office/drawing/2014/main" id="{71DECAFF-76A5-C349-BDB2-F922BDC2C6E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038064">
            <a:off x="8861009" y="236440"/>
            <a:ext cx="579439" cy="51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4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983-345C-C44C-BF26-48E06A42CDAC}"/>
              </a:ext>
            </a:extLst>
          </p:cNvPr>
          <p:cNvSpPr>
            <a:spLocks noGrp="1"/>
          </p:cNvSpPr>
          <p:nvPr>
            <p:ph type="title"/>
          </p:nvPr>
        </p:nvSpPr>
        <p:spPr>
          <a:xfrm>
            <a:off x="7101802" y="2339544"/>
            <a:ext cx="4939727" cy="3505672"/>
          </a:xfrm>
        </p:spPr>
        <p:txBody>
          <a:bodyPr vert="horz" lIns="91440" tIns="45720" rIns="91440" bIns="45720" rtlCol="0" anchor="b">
            <a:noAutofit/>
          </a:bodyPr>
          <a:lstStyle/>
          <a:p>
            <a:r>
              <a:rPr lang="en-US" sz="3600" b="1" dirty="0">
                <a:latin typeface="Arial" panose="020B0604020202020204" pitchFamily="34" charset="0"/>
                <a:cs typeface="Arial" panose="020B0604020202020204" pitchFamily="34" charset="0"/>
              </a:rPr>
              <a:t>Winter shelter:</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m</a:t>
            </a:r>
            <a:r>
              <a:rPr lang="en-US" sz="3200" b="1" dirty="0">
                <a:latin typeface="Arial" panose="020B0604020202020204" pitchFamily="34" charset="0"/>
                <a:cs typeface="Arial" panose="020B0604020202020204" pitchFamily="34" charset="0"/>
              </a:rPr>
              <a:t>any creatures, including overwintering queen bumblebees!</a:t>
            </a:r>
            <a:br>
              <a:rPr lang="en-US" sz="3200" b="1" dirty="0">
                <a:latin typeface="Arial" panose="020B0604020202020204" pitchFamily="34" charset="0"/>
                <a:cs typeface="Arial" panose="020B0604020202020204" pitchFamily="34" charset="0"/>
              </a:rPr>
            </a:b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Non-lodging cultivars less useful.</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Snow on Native Grass | HGTV">
            <a:extLst>
              <a:ext uri="{FF2B5EF4-FFF2-40B4-BE49-F238E27FC236}">
                <a16:creationId xmlns:a16="http://schemas.microsoft.com/office/drawing/2014/main" id="{9DF37E55-E8FE-A149-B8FF-77619B195D3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30234"/>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72340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3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93C169-DE58-ED4E-A1F9-A79B4E18B67D}"/>
              </a:ext>
            </a:extLst>
          </p:cNvPr>
          <p:cNvSpPr>
            <a:spLocks noGrp="1"/>
          </p:cNvSpPr>
          <p:nvPr>
            <p:ph type="title"/>
          </p:nvPr>
        </p:nvSpPr>
        <p:spPr>
          <a:xfrm>
            <a:off x="8815387" y="618681"/>
            <a:ext cx="3157537" cy="4794567"/>
          </a:xfrm>
        </p:spPr>
        <p:txBody>
          <a:bodyPr vert="horz" lIns="91440" tIns="45720" rIns="91440" bIns="45720" rtlCol="0" anchor="ctr">
            <a:normAutofit fontScale="90000"/>
          </a:bodyPr>
          <a:lstStyle/>
          <a:p>
            <a:r>
              <a:rPr lang="en-US" sz="3100" dirty="0">
                <a:solidFill>
                  <a:srgbClr val="FFFFFF"/>
                </a:solidFill>
                <a:latin typeface="Arial" panose="020B0604020202020204" pitchFamily="34" charset="0"/>
                <a:cs typeface="Arial" panose="020B0604020202020204" pitchFamily="34" charset="0"/>
              </a:rPr>
              <a:t>Native American </a:t>
            </a:r>
            <a:r>
              <a:rPr lang="en-US" sz="3100" dirty="0">
                <a:solidFill>
                  <a:schemeClr val="bg1"/>
                </a:solidFill>
                <a:latin typeface="Arial" panose="020B0604020202020204" pitchFamily="34" charset="0"/>
                <a:cs typeface="Arial" panose="020B0604020202020204" pitchFamily="34" charset="0"/>
              </a:rPr>
              <a:t>basket-</a:t>
            </a:r>
            <a:r>
              <a:rPr lang="en-US" sz="3600" dirty="0">
                <a:solidFill>
                  <a:schemeClr val="bg1"/>
                </a:solidFill>
                <a:latin typeface="Arial" panose="020B0604020202020204" pitchFamily="34" charset="0"/>
                <a:cs typeface="Arial" panose="020B0604020202020204" pitchFamily="34" charset="0"/>
              </a:rPr>
              <a:t>Kumeyaay (CA)</a:t>
            </a:r>
            <a:br>
              <a:rPr lang="en-US" sz="3100" dirty="0">
                <a:solidFill>
                  <a:srgbClr val="FFFFFF"/>
                </a:solidFill>
                <a:latin typeface="Arial" panose="020B0604020202020204" pitchFamily="34" charset="0"/>
                <a:cs typeface="Arial" panose="020B0604020202020204" pitchFamily="34" charset="0"/>
              </a:rPr>
            </a:br>
            <a:br>
              <a:rPr lang="en-US" sz="3100" dirty="0">
                <a:solidFill>
                  <a:srgbClr val="FFFFFF"/>
                </a:solidFill>
                <a:latin typeface="Arial" panose="020B0604020202020204" pitchFamily="34" charset="0"/>
                <a:cs typeface="Arial" panose="020B0604020202020204" pitchFamily="34" charset="0"/>
              </a:rPr>
            </a:br>
            <a:r>
              <a:rPr lang="en-US" sz="3100" dirty="0">
                <a:solidFill>
                  <a:srgbClr val="FFFFFF"/>
                </a:solidFill>
                <a:latin typeface="Arial" panose="020B0604020202020204" pitchFamily="34" charset="0"/>
                <a:cs typeface="Arial" panose="020B0604020202020204" pitchFamily="34" charset="0"/>
              </a:rPr>
              <a:t>Primary coils: deergrass culms</a:t>
            </a:r>
            <a:br>
              <a:rPr lang="en-US" sz="3100" dirty="0">
                <a:solidFill>
                  <a:srgbClr val="FFFFFF"/>
                </a:solidFill>
                <a:latin typeface="Arial" panose="020B0604020202020204" pitchFamily="34" charset="0"/>
                <a:cs typeface="Arial" panose="020B0604020202020204" pitchFamily="34" charset="0"/>
              </a:rPr>
            </a:br>
            <a:br>
              <a:rPr lang="en-US" sz="3100" dirty="0">
                <a:solidFill>
                  <a:srgbClr val="FFFFFF"/>
                </a:solidFill>
                <a:latin typeface="Arial" panose="020B0604020202020204" pitchFamily="34" charset="0"/>
                <a:cs typeface="Arial" panose="020B0604020202020204" pitchFamily="34" charset="0"/>
              </a:rPr>
            </a:br>
            <a:r>
              <a:rPr lang="en-US" sz="3100" dirty="0">
                <a:solidFill>
                  <a:srgbClr val="FFFFFF"/>
                </a:solidFill>
                <a:latin typeface="Arial" panose="020B0604020202020204" pitchFamily="34" charset="0"/>
                <a:cs typeface="Arial" panose="020B0604020202020204" pitchFamily="34" charset="0"/>
              </a:rPr>
              <a:t>Secondary coils:</a:t>
            </a:r>
            <a:br>
              <a:rPr lang="en-US" sz="3100" dirty="0">
                <a:solidFill>
                  <a:srgbClr val="FFFFFF"/>
                </a:solidFill>
                <a:latin typeface="Arial" panose="020B0604020202020204" pitchFamily="34" charset="0"/>
                <a:cs typeface="Arial" panose="020B0604020202020204" pitchFamily="34" charset="0"/>
              </a:rPr>
            </a:br>
            <a:r>
              <a:rPr lang="en-US" sz="3100" dirty="0">
                <a:solidFill>
                  <a:srgbClr val="FFFFFF"/>
                </a:solidFill>
                <a:latin typeface="Arial" panose="020B0604020202020204" pitchFamily="34" charset="0"/>
                <a:cs typeface="Arial" panose="020B0604020202020204" pitchFamily="34" charset="0"/>
              </a:rPr>
              <a:t>native rush stems</a:t>
            </a:r>
            <a:br>
              <a:rPr lang="en-US" sz="3100" dirty="0">
                <a:solidFill>
                  <a:srgbClr val="FFFFFF"/>
                </a:solidFill>
                <a:latin typeface="Arial" panose="020B0604020202020204" pitchFamily="34" charset="0"/>
                <a:cs typeface="Arial" panose="020B0604020202020204" pitchFamily="34" charset="0"/>
              </a:rPr>
            </a:br>
            <a:endParaRPr lang="en-US" sz="3100" dirty="0">
              <a:solidFill>
                <a:srgbClr val="FFFFFF"/>
              </a:solidFill>
              <a:latin typeface="Arial" panose="020B0604020202020204" pitchFamily="34" charset="0"/>
              <a:cs typeface="Arial" panose="020B0604020202020204" pitchFamily="34" charset="0"/>
            </a:endParaRPr>
          </a:p>
        </p:txBody>
      </p:sp>
      <p:sp>
        <p:nvSpPr>
          <p:cNvPr id="13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AE669EB-8A7D-2045-8A13-6A9B9E7AAA7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779" b="2894"/>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46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19EDC8D-1B98-2144-96EB-0B1812D8E994}"/>
              </a:ext>
            </a:extLst>
          </p:cNvPr>
          <p:cNvSpPr>
            <a:spLocks noGrp="1"/>
          </p:cNvSpPr>
          <p:nvPr>
            <p:ph type="title"/>
          </p:nvPr>
        </p:nvSpPr>
        <p:spPr>
          <a:xfrm>
            <a:off x="429453" y="448721"/>
            <a:ext cx="5666547" cy="1225650"/>
          </a:xfrm>
        </p:spPr>
        <p:txBody>
          <a:bodyPr anchor="b">
            <a:normAutofit fontScale="90000"/>
          </a:bodyPr>
          <a:lstStyle/>
          <a:p>
            <a:r>
              <a:rPr lang="en-US" sz="2700" b="1" dirty="0">
                <a:solidFill>
                  <a:schemeClr val="bg1"/>
                </a:solidFill>
                <a:latin typeface="Arial" panose="020B0604020202020204" pitchFamily="34" charset="0"/>
                <a:cs typeface="Arial" panose="020B0604020202020204" pitchFamily="34" charset="0"/>
              </a:rPr>
              <a:t>       Vocabulary for Graminoids</a:t>
            </a:r>
            <a:br>
              <a:rPr lang="en-US" sz="2700" b="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	    Grass-like plants</a:t>
            </a:r>
            <a:br>
              <a:rPr lang="en-US" sz="2700" b="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           Monocots (1 seed leaf)</a:t>
            </a:r>
            <a:br>
              <a:rPr lang="en-US" sz="1800" dirty="0">
                <a:solidFill>
                  <a:schemeClr val="bg1"/>
                </a:solidFill>
              </a:rPr>
            </a:br>
            <a:endParaRPr lang="en-US" sz="1800" dirty="0">
              <a:solidFill>
                <a:schemeClr val="bg1"/>
              </a:solidFill>
            </a:endParaRPr>
          </a:p>
        </p:txBody>
      </p:sp>
      <p:cxnSp>
        <p:nvCxnSpPr>
          <p:cNvPr id="73" name="Straight Connector 7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91CE66E-0160-834D-93C3-37EF32FC8A8C}"/>
              </a:ext>
            </a:extLst>
          </p:cNvPr>
          <p:cNvSpPr>
            <a:spLocks noGrp="1"/>
          </p:cNvSpPr>
          <p:nvPr>
            <p:ph idx="1"/>
          </p:nvPr>
        </p:nvSpPr>
        <p:spPr>
          <a:xfrm>
            <a:off x="897769" y="1791205"/>
            <a:ext cx="4586513" cy="3647710"/>
          </a:xfrm>
        </p:spPr>
        <p:txBody>
          <a:bodyPr>
            <a:normAutofit lnSpcReduction="10000"/>
          </a:bodyPr>
          <a:lstStyle/>
          <a:p>
            <a:r>
              <a:rPr lang="en-US" b="1" dirty="0">
                <a:solidFill>
                  <a:schemeClr val="bg1"/>
                </a:solidFill>
                <a:latin typeface="Arial" panose="020B0604020202020204" pitchFamily="34" charset="0"/>
                <a:cs typeface="Arial" panose="020B0604020202020204" pitchFamily="34" charset="0"/>
              </a:rPr>
              <a:t>Gram-(L), grass</a:t>
            </a:r>
          </a:p>
          <a:p>
            <a:r>
              <a:rPr lang="en-US" b="1" dirty="0">
                <a:solidFill>
                  <a:schemeClr val="bg1"/>
                </a:solidFill>
                <a:latin typeface="Arial" panose="020B0604020202020204" pitchFamily="34" charset="0"/>
                <a:cs typeface="Arial" panose="020B0604020202020204" pitchFamily="34" charset="0"/>
              </a:rPr>
              <a:t>Po-(G), grass</a:t>
            </a:r>
          </a:p>
          <a:p>
            <a:pPr lvl="1"/>
            <a:r>
              <a:rPr lang="en-US" sz="2800" b="1" dirty="0" err="1">
                <a:solidFill>
                  <a:schemeClr val="bg1"/>
                </a:solidFill>
                <a:latin typeface="Arial" panose="020B0604020202020204" pitchFamily="34" charset="0"/>
                <a:cs typeface="Arial" panose="020B0604020202020204" pitchFamily="34" charset="0"/>
              </a:rPr>
              <a:t>Poaceae</a:t>
            </a:r>
            <a:r>
              <a:rPr lang="en-US" sz="2800" b="1" dirty="0">
                <a:solidFill>
                  <a:schemeClr val="bg1"/>
                </a:solidFill>
                <a:latin typeface="Arial" panose="020B0604020202020204" pitchFamily="34" charset="0"/>
                <a:cs typeface="Arial" panose="020B0604020202020204" pitchFamily="34" charset="0"/>
              </a:rPr>
              <a:t>-grasses</a:t>
            </a:r>
          </a:p>
          <a:p>
            <a:r>
              <a:rPr lang="en-US" b="1" dirty="0" err="1">
                <a:solidFill>
                  <a:schemeClr val="bg1"/>
                </a:solidFill>
                <a:latin typeface="Arial" panose="020B0604020202020204" pitchFamily="34" charset="0"/>
                <a:cs typeface="Arial" panose="020B0604020202020204" pitchFamily="34" charset="0"/>
              </a:rPr>
              <a:t>Cyper</a:t>
            </a:r>
            <a:r>
              <a:rPr lang="en-US" b="1" dirty="0">
                <a:solidFill>
                  <a:schemeClr val="bg1"/>
                </a:solidFill>
                <a:latin typeface="Arial" panose="020B0604020202020204" pitchFamily="34" charset="0"/>
                <a:cs typeface="Arial" panose="020B0604020202020204" pitchFamily="34" charset="0"/>
              </a:rPr>
              <a:t>-(G), sedge</a:t>
            </a:r>
          </a:p>
          <a:p>
            <a:pPr lvl="1"/>
            <a:r>
              <a:rPr lang="en-US" sz="2800" b="1" dirty="0" err="1">
                <a:solidFill>
                  <a:schemeClr val="bg1"/>
                </a:solidFill>
                <a:latin typeface="Arial" panose="020B0604020202020204" pitchFamily="34" charset="0"/>
                <a:cs typeface="Arial" panose="020B0604020202020204" pitchFamily="34" charset="0"/>
              </a:rPr>
              <a:t>Cyperaceae</a:t>
            </a:r>
            <a:r>
              <a:rPr lang="en-US" sz="2800" b="1" dirty="0">
                <a:solidFill>
                  <a:schemeClr val="bg1"/>
                </a:solidFill>
                <a:latin typeface="Arial" panose="020B0604020202020204" pitchFamily="34" charset="0"/>
                <a:cs typeface="Arial" panose="020B0604020202020204" pitchFamily="34" charset="0"/>
              </a:rPr>
              <a:t>-sedges</a:t>
            </a:r>
          </a:p>
          <a:p>
            <a:r>
              <a:rPr lang="en-US" b="1" dirty="0">
                <a:solidFill>
                  <a:schemeClr val="bg1"/>
                </a:solidFill>
                <a:latin typeface="Arial" panose="020B0604020202020204" pitchFamily="34" charset="0"/>
                <a:cs typeface="Arial" panose="020B0604020202020204" pitchFamily="34" charset="0"/>
              </a:rPr>
              <a:t>Juncus-(L), rush or reed</a:t>
            </a:r>
          </a:p>
          <a:p>
            <a:pPr lvl="1"/>
            <a:r>
              <a:rPr lang="en-US" sz="2800" b="1" dirty="0" err="1">
                <a:solidFill>
                  <a:schemeClr val="bg1"/>
                </a:solidFill>
                <a:latin typeface="Arial" panose="020B0604020202020204" pitchFamily="34" charset="0"/>
                <a:cs typeface="Arial" panose="020B0604020202020204" pitchFamily="34" charset="0"/>
              </a:rPr>
              <a:t>Juncaceae</a:t>
            </a:r>
            <a:r>
              <a:rPr lang="en-US" sz="2800" b="1" dirty="0">
                <a:solidFill>
                  <a:schemeClr val="bg1"/>
                </a:solidFill>
                <a:latin typeface="Arial" panose="020B0604020202020204" pitchFamily="34" charset="0"/>
                <a:cs typeface="Arial" panose="020B0604020202020204" pitchFamily="34" charset="0"/>
              </a:rPr>
              <a:t>-rushes</a:t>
            </a:r>
          </a:p>
          <a:p>
            <a:r>
              <a:rPr lang="en-US" b="1" dirty="0">
                <a:solidFill>
                  <a:schemeClr val="bg1"/>
                </a:solidFill>
                <a:latin typeface="Arial" panose="020B0604020202020204" pitchFamily="34" charset="0"/>
                <a:cs typeface="Arial" panose="020B0604020202020204" pitchFamily="34" charset="0"/>
              </a:rPr>
              <a:t>Nod-(L), swelling</a:t>
            </a:r>
          </a:p>
          <a:p>
            <a:endParaRPr lang="en-US" sz="2000" dirty="0">
              <a:solidFill>
                <a:schemeClr val="bg1"/>
              </a:solidFill>
            </a:endParaRPr>
          </a:p>
        </p:txBody>
      </p:sp>
      <p:cxnSp>
        <p:nvCxnSpPr>
          <p:cNvPr id="75" name="Straight Connector 7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218" name="Picture 2" descr="Carex pensylvanica (Pennsylvania Sedge): Minnesota Wildflowers">
            <a:extLst>
              <a:ext uri="{FF2B5EF4-FFF2-40B4-BE49-F238E27FC236}">
                <a16:creationId xmlns:a16="http://schemas.microsoft.com/office/drawing/2014/main" id="{16D31C68-A8EE-6147-917E-1CF9E768A2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31" r="-3" b="-3"/>
          <a:stretch/>
        </p:blipFill>
        <p:spPr bwMode="auto">
          <a:xfrm>
            <a:off x="6525453" y="-33856"/>
            <a:ext cx="566654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1170BE-6C3B-8648-8D65-35A2285478AD}"/>
              </a:ext>
            </a:extLst>
          </p:cNvPr>
          <p:cNvSpPr txBox="1"/>
          <p:nvPr/>
        </p:nvSpPr>
        <p:spPr>
          <a:xfrm>
            <a:off x="7880198" y="6051745"/>
            <a:ext cx="3126177" cy="830997"/>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Pennsylvania sedge</a:t>
            </a:r>
          </a:p>
          <a:p>
            <a:r>
              <a:rPr lang="en-US" sz="2400" b="1" dirty="0">
                <a:solidFill>
                  <a:schemeClr val="bg1"/>
                </a:solidFill>
                <a:latin typeface="Arial" panose="020B0604020202020204" pitchFamily="34" charset="0"/>
                <a:cs typeface="Arial" panose="020B0604020202020204" pitchFamily="34" charset="0"/>
              </a:rPr>
              <a:t>       Katy </a:t>
            </a:r>
            <a:r>
              <a:rPr lang="en-US" sz="2400" b="1" dirty="0" err="1">
                <a:solidFill>
                  <a:schemeClr val="bg1"/>
                </a:solidFill>
                <a:latin typeface="Arial" panose="020B0604020202020204" pitchFamily="34" charset="0"/>
                <a:cs typeface="Arial" panose="020B0604020202020204" pitchFamily="34" charset="0"/>
              </a:rPr>
              <a:t>Chayka</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44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BA230-54C5-E247-B61B-66B211793596}"/>
              </a:ext>
            </a:extLst>
          </p:cNvPr>
          <p:cNvSpPr>
            <a:spLocks noGrp="1"/>
          </p:cNvSpPr>
          <p:nvPr>
            <p:ph type="title"/>
          </p:nvPr>
        </p:nvSpPr>
        <p:spPr>
          <a:xfrm>
            <a:off x="841247" y="474146"/>
            <a:ext cx="10515593" cy="1197864"/>
          </a:xfrm>
        </p:spPr>
        <p:txBody>
          <a:bodyPr vert="horz" lIns="91440" tIns="45720" rIns="91440" bIns="45720" rtlCol="0" anchor="ctr">
            <a:normAutofit/>
          </a:bodyPr>
          <a:lstStyle/>
          <a:p>
            <a:r>
              <a:rPr lang="en-US" b="1" dirty="0">
                <a:latin typeface="Arial" panose="020B0604020202020204" pitchFamily="34" charset="0"/>
                <a:cs typeface="Arial" panose="020B0604020202020204" pitchFamily="34" charset="0"/>
              </a:rPr>
              <a:t>       3 Types of Grass Inflorescences</a:t>
            </a:r>
          </a:p>
        </p:txBody>
      </p:sp>
      <p:cxnSp>
        <p:nvCxnSpPr>
          <p:cNvPr id="2053" name="Straight Connector 72">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60DE28E1-E135-3943-B758-A8C9DE7D565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162" b="2"/>
          <a:stretch/>
        </p:blipFill>
        <p:spPr bwMode="auto">
          <a:xfrm>
            <a:off x="1125729" y="2146156"/>
            <a:ext cx="4670904" cy="31347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AEDF03-E2D5-5240-9EC5-DD3B415E4764}"/>
              </a:ext>
            </a:extLst>
          </p:cNvPr>
          <p:cNvSpPr txBox="1"/>
          <p:nvPr/>
        </p:nvSpPr>
        <p:spPr>
          <a:xfrm>
            <a:off x="6565154" y="1672010"/>
            <a:ext cx="4785599" cy="4171568"/>
          </a:xfrm>
          <a:prstGeom prst="rect">
            <a:avLst/>
          </a:prstGeom>
        </p:spPr>
        <p:txBody>
          <a:bodyPr vert="horz" lIns="91440" tIns="45720" rIns="91440" bIns="45720" rtlCol="0" anchor="ctr">
            <a:normAutofit/>
          </a:bodyPr>
          <a:lstStyle/>
          <a:p>
            <a:pPr>
              <a:lnSpc>
                <a:spcPct val="90000"/>
              </a:lnSpc>
              <a:spcAft>
                <a:spcPts val="600"/>
              </a:spcAft>
            </a:pPr>
            <a:r>
              <a:rPr lang="en-US" sz="2800" dirty="0">
                <a:latin typeface="Arial" panose="020B0604020202020204" pitchFamily="34" charset="0"/>
                <a:cs typeface="Arial" panose="020B0604020202020204" pitchFamily="34" charset="0"/>
              </a:rPr>
              <a:t>	</a:t>
            </a:r>
          </a:p>
          <a:p>
            <a:pPr lvl="1" indent="-228600">
              <a:lnSpc>
                <a:spcPct val="90000"/>
              </a:lnSpc>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Raceme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spikelets</a:t>
            </a:r>
            <a:r>
              <a:rPr lang="en-US" sz="2800" dirty="0">
                <a:latin typeface="Arial" panose="020B0604020202020204" pitchFamily="34" charset="0"/>
                <a:cs typeface="Arial" panose="020B0604020202020204" pitchFamily="34" charset="0"/>
              </a:rPr>
              <a:t> on short stalks coming off main culm (stem)</a:t>
            </a:r>
          </a:p>
          <a:p>
            <a:pPr lvl="1" indent="-228600">
              <a:lnSpc>
                <a:spcPct val="90000"/>
              </a:lnSpc>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Panicle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spikelets</a:t>
            </a:r>
            <a:r>
              <a:rPr lang="en-US" sz="2800" dirty="0">
                <a:latin typeface="Arial" panose="020B0604020202020204" pitchFamily="34" charset="0"/>
                <a:cs typeface="Arial" panose="020B0604020202020204" pitchFamily="34" charset="0"/>
              </a:rPr>
              <a:t> spaced along branches</a:t>
            </a:r>
          </a:p>
          <a:p>
            <a:pPr lvl="1" indent="-228600">
              <a:lnSpc>
                <a:spcPct val="90000"/>
              </a:lnSpc>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Spike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spikelets</a:t>
            </a:r>
            <a:r>
              <a:rPr lang="en-US" sz="2800" dirty="0">
                <a:latin typeface="Arial" panose="020B0604020202020204" pitchFamily="34" charset="0"/>
                <a:cs typeface="Arial" panose="020B0604020202020204" pitchFamily="34" charset="0"/>
              </a:rPr>
              <a:t> attach directly to main culm</a:t>
            </a:r>
          </a:p>
        </p:txBody>
      </p:sp>
    </p:spTree>
    <p:extLst>
      <p:ext uri="{BB962C8B-B14F-4D97-AF65-F5344CB8AC3E}">
        <p14:creationId xmlns:p14="http://schemas.microsoft.com/office/powerpoint/2010/main" val="86871851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6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AD26CA-DDD1-9A4F-9356-6BF046736260}"/>
              </a:ext>
            </a:extLst>
          </p:cNvPr>
          <p:cNvSpPr>
            <a:spLocks noGrp="1"/>
          </p:cNvSpPr>
          <p:nvPr>
            <p:ph type="title"/>
          </p:nvPr>
        </p:nvSpPr>
        <p:spPr>
          <a:xfrm>
            <a:off x="871220" y="860028"/>
            <a:ext cx="6006192" cy="1324907"/>
          </a:xfrm>
        </p:spPr>
        <p:txBody>
          <a:bodyPr>
            <a:normAutofit/>
          </a:bodyPr>
          <a:lstStyle/>
          <a:p>
            <a:r>
              <a:rPr lang="en-US" sz="2800" b="1" dirty="0">
                <a:solidFill>
                  <a:srgbClr val="486851"/>
                </a:solidFill>
                <a:latin typeface="Arial" panose="020B0604020202020204" pitchFamily="34" charset="0"/>
                <a:cs typeface="Arial" panose="020B0604020202020204" pitchFamily="34" charset="0"/>
              </a:rPr>
              <a:t>Grasses: Leaves are 2-ranked</a:t>
            </a:r>
            <a:br>
              <a:rPr lang="en-US" sz="2800" b="1" dirty="0">
                <a:solidFill>
                  <a:srgbClr val="486851"/>
                </a:solidFill>
                <a:latin typeface="Arial" panose="020B0604020202020204" pitchFamily="34" charset="0"/>
                <a:cs typeface="Arial" panose="020B0604020202020204" pitchFamily="34" charset="0"/>
              </a:rPr>
            </a:br>
            <a:r>
              <a:rPr lang="en-US" sz="2800" b="1" dirty="0">
                <a:solidFill>
                  <a:srgbClr val="486851"/>
                </a:solidFill>
                <a:latin typeface="Arial" panose="020B0604020202020204" pitchFamily="34" charset="0"/>
                <a:cs typeface="Arial" panose="020B0604020202020204" pitchFamily="34" charset="0"/>
              </a:rPr>
              <a:t>(leaves come out on the two opposite sides of the stem)</a:t>
            </a:r>
          </a:p>
        </p:txBody>
      </p:sp>
      <p:sp>
        <p:nvSpPr>
          <p:cNvPr id="3" name="Content Placeholder 2">
            <a:extLst>
              <a:ext uri="{FF2B5EF4-FFF2-40B4-BE49-F238E27FC236}">
                <a16:creationId xmlns:a16="http://schemas.microsoft.com/office/drawing/2014/main" id="{4B551659-5031-5D47-B612-F928A5715848}"/>
              </a:ext>
            </a:extLst>
          </p:cNvPr>
          <p:cNvSpPr>
            <a:spLocks noGrp="1"/>
          </p:cNvSpPr>
          <p:nvPr>
            <p:ph idx="1"/>
          </p:nvPr>
        </p:nvSpPr>
        <p:spPr>
          <a:xfrm>
            <a:off x="871220" y="2261180"/>
            <a:ext cx="6006192" cy="3928139"/>
          </a:xfrm>
        </p:spPr>
        <p:txBody>
          <a:bodyPr>
            <a:normAutofit/>
          </a:bodyPr>
          <a:lstStyle/>
          <a:p>
            <a:r>
              <a:rPr lang="en-US" sz="2400" b="1" dirty="0">
                <a:solidFill>
                  <a:srgbClr val="486851"/>
                </a:solidFill>
                <a:latin typeface="Arial" panose="020B0604020202020204" pitchFamily="34" charset="0"/>
                <a:cs typeface="Arial" panose="020B0604020202020204" pitchFamily="34" charset="0"/>
              </a:rPr>
              <a:t>Awn-(Old English), tool for piercing</a:t>
            </a:r>
          </a:p>
          <a:p>
            <a:r>
              <a:rPr lang="en-US" sz="2400" b="1" dirty="0">
                <a:solidFill>
                  <a:srgbClr val="486851"/>
                </a:solidFill>
                <a:latin typeface="Arial" panose="020B0604020202020204" pitchFamily="34" charset="0"/>
                <a:cs typeface="Arial" panose="020B0604020202020204" pitchFamily="34" charset="0"/>
              </a:rPr>
              <a:t>Culm-(L), a stalk</a:t>
            </a:r>
          </a:p>
          <a:p>
            <a:r>
              <a:rPr lang="en-US" sz="2400" b="1" dirty="0">
                <a:solidFill>
                  <a:srgbClr val="486851"/>
                </a:solidFill>
                <a:latin typeface="Arial" panose="020B0604020202020204" pitchFamily="34" charset="0"/>
                <a:cs typeface="Arial" panose="020B0604020202020204" pitchFamily="34" charset="0"/>
              </a:rPr>
              <a:t>Glume-(L), husk, hull</a:t>
            </a:r>
          </a:p>
          <a:p>
            <a:r>
              <a:rPr lang="en-US" sz="2400" b="1" dirty="0">
                <a:solidFill>
                  <a:srgbClr val="486851"/>
                </a:solidFill>
                <a:latin typeface="Arial" panose="020B0604020202020204" pitchFamily="34" charset="0"/>
                <a:cs typeface="Arial" panose="020B0604020202020204" pitchFamily="34" charset="0"/>
              </a:rPr>
              <a:t>Lemma-(G), a husk, peel, or sheath</a:t>
            </a:r>
          </a:p>
          <a:p>
            <a:r>
              <a:rPr lang="en-US" sz="2400" b="1" dirty="0">
                <a:solidFill>
                  <a:srgbClr val="486851"/>
                </a:solidFill>
                <a:latin typeface="Arial" panose="020B0604020202020204" pitchFamily="34" charset="0"/>
                <a:cs typeface="Arial" panose="020B0604020202020204" pitchFamily="34" charset="0"/>
              </a:rPr>
              <a:t>Palea-(L), chaff/straw</a:t>
            </a:r>
          </a:p>
          <a:p>
            <a:r>
              <a:rPr lang="en-US" sz="2400" b="1" dirty="0">
                <a:solidFill>
                  <a:srgbClr val="486851"/>
                </a:solidFill>
                <a:latin typeface="Arial" panose="020B0604020202020204" pitchFamily="34" charset="0"/>
                <a:cs typeface="Arial" panose="020B0604020202020204" pitchFamily="34" charset="0"/>
              </a:rPr>
              <a:t>Pedicel-(L), little foot</a:t>
            </a:r>
          </a:p>
        </p:txBody>
      </p:sp>
      <p:sp>
        <p:nvSpPr>
          <p:cNvPr id="141" name="Rectangle 140">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486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Grass Plant Diagram">
            <a:extLst>
              <a:ext uri="{FF2B5EF4-FFF2-40B4-BE49-F238E27FC236}">
                <a16:creationId xmlns:a16="http://schemas.microsoft.com/office/drawing/2014/main" id="{F5766E87-54BE-B442-865E-560BD95417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6" r="1" b="1"/>
          <a:stretch/>
        </p:blipFill>
        <p:spPr bwMode="auto">
          <a:xfrm>
            <a:off x="7523826" y="862763"/>
            <a:ext cx="3788081" cy="515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917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0B69-AA0F-6740-8078-420C3040B73B}"/>
              </a:ext>
            </a:extLst>
          </p:cNvPr>
          <p:cNvSpPr>
            <a:spLocks noGrp="1"/>
          </p:cNvSpPr>
          <p:nvPr>
            <p:ph type="title"/>
          </p:nvPr>
        </p:nvSpPr>
        <p:spPr>
          <a:xfrm>
            <a:off x="838200" y="185014"/>
            <a:ext cx="10515600" cy="1325563"/>
          </a:xfrm>
        </p:spPr>
        <p:txBody>
          <a:bodyPr/>
          <a:lstStyle/>
          <a:p>
            <a:r>
              <a:rPr lang="en-US" b="1" dirty="0">
                <a:latin typeface="Arial" panose="020B0604020202020204" pitchFamily="34" charset="0"/>
                <a:cs typeface="Arial" panose="020B0604020202020204" pitchFamily="34" charset="0"/>
              </a:rPr>
              <a:t>                      Grass Anatomy</a:t>
            </a:r>
          </a:p>
        </p:txBody>
      </p:sp>
      <p:sp>
        <p:nvSpPr>
          <p:cNvPr id="3" name="Content Placeholder 2">
            <a:extLst>
              <a:ext uri="{FF2B5EF4-FFF2-40B4-BE49-F238E27FC236}">
                <a16:creationId xmlns:a16="http://schemas.microsoft.com/office/drawing/2014/main" id="{D0312EBD-6599-BA4A-B162-0393FAC5EE2B}"/>
              </a:ext>
            </a:extLst>
          </p:cNvPr>
          <p:cNvSpPr>
            <a:spLocks noGrp="1"/>
          </p:cNvSpPr>
          <p:nvPr>
            <p:ph idx="1"/>
          </p:nvPr>
        </p:nvSpPr>
        <p:spPr>
          <a:xfrm>
            <a:off x="838200" y="1514208"/>
            <a:ext cx="10515600" cy="4351338"/>
          </a:xfrm>
        </p:spPr>
        <p:txBody>
          <a:bodyPr>
            <a:normAutofit/>
          </a:bodyPr>
          <a:lstStyle/>
          <a:p>
            <a:r>
              <a:rPr lang="en-US" sz="2600" b="1" dirty="0">
                <a:latin typeface="Arial" panose="020B0604020202020204" pitchFamily="34" charset="0"/>
                <a:cs typeface="Arial" panose="020B0604020202020204" pitchFamily="34" charset="0"/>
              </a:rPr>
              <a:t>Hollow, rounded stems</a:t>
            </a:r>
          </a:p>
          <a:p>
            <a:pPr marL="0" indent="0">
              <a:buNone/>
            </a:pPr>
            <a:endParaRPr lang="en-US" sz="2600" b="1" dirty="0">
              <a:latin typeface="Arial" panose="020B0604020202020204" pitchFamily="34" charset="0"/>
              <a:cs typeface="Arial" panose="020B0604020202020204" pitchFamily="34" charset="0"/>
            </a:endParaRPr>
          </a:p>
          <a:p>
            <a:r>
              <a:rPr lang="en-US" sz="2600" b="1" dirty="0">
                <a:latin typeface="Arial" panose="020B0604020202020204" pitchFamily="34" charset="0"/>
                <a:cs typeface="Arial" panose="020B0604020202020204" pitchFamily="34" charset="0"/>
              </a:rPr>
              <a:t>Jointed stems (nodes)</a:t>
            </a:r>
          </a:p>
          <a:p>
            <a:pPr marL="0" indent="0">
              <a:buNone/>
            </a:pPr>
            <a:endParaRPr lang="en-US" sz="2600" b="1" dirty="0">
              <a:latin typeface="Arial" panose="020B0604020202020204" pitchFamily="34" charset="0"/>
              <a:cs typeface="Arial" panose="020B0604020202020204" pitchFamily="34" charset="0"/>
            </a:endParaRPr>
          </a:p>
          <a:p>
            <a:r>
              <a:rPr lang="en-US" sz="2600" b="1" dirty="0">
                <a:latin typeface="Arial" panose="020B0604020202020204" pitchFamily="34" charset="0"/>
                <a:cs typeface="Arial" panose="020B0604020202020204" pitchFamily="34" charset="0"/>
              </a:rPr>
              <a:t>Spikelet inflorescence</a:t>
            </a:r>
          </a:p>
          <a:p>
            <a:pPr lvl="1"/>
            <a:r>
              <a:rPr lang="en-US" sz="2600" b="1" dirty="0">
                <a:latin typeface="Arial" panose="020B0604020202020204" pitchFamily="34" charset="0"/>
                <a:cs typeface="Arial" panose="020B0604020202020204" pitchFamily="34" charset="0"/>
              </a:rPr>
              <a:t>1 to many florets</a:t>
            </a:r>
          </a:p>
          <a:p>
            <a:pPr lvl="1"/>
            <a:r>
              <a:rPr lang="en-US" sz="2600" b="1" dirty="0">
                <a:latin typeface="Arial" panose="020B0604020202020204" pitchFamily="34" charset="0"/>
                <a:cs typeface="Arial" panose="020B0604020202020204" pitchFamily="34" charset="0"/>
              </a:rPr>
              <a:t>Glumes-bract at base </a:t>
            </a:r>
          </a:p>
          <a:p>
            <a:pPr lvl="1"/>
            <a:r>
              <a:rPr lang="en-US" sz="2600" b="1" dirty="0">
                <a:latin typeface="Arial" panose="020B0604020202020204" pitchFamily="34" charset="0"/>
                <a:cs typeface="Arial" panose="020B0604020202020204" pitchFamily="34" charset="0"/>
              </a:rPr>
              <a:t>2 bracts at base of floret</a:t>
            </a:r>
          </a:p>
          <a:p>
            <a:pPr marL="0" indent="0">
              <a:buNone/>
            </a:pPr>
            <a:endParaRPr lang="en-US" dirty="0"/>
          </a:p>
        </p:txBody>
      </p:sp>
      <p:pic>
        <p:nvPicPr>
          <p:cNvPr id="1026" name="Picture 2" descr="Gord Glaze Moss | New Hampshire Garden Solutions">
            <a:extLst>
              <a:ext uri="{FF2B5EF4-FFF2-40B4-BE49-F238E27FC236}">
                <a16:creationId xmlns:a16="http://schemas.microsoft.com/office/drawing/2014/main" id="{362436A2-E276-CA4F-9243-4CE01618BC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30" r="25720" b="40690"/>
          <a:stretch/>
        </p:blipFill>
        <p:spPr bwMode="auto">
          <a:xfrm>
            <a:off x="6435677" y="1227850"/>
            <a:ext cx="2196168" cy="13660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tion of some grass characteristics">
            <a:extLst>
              <a:ext uri="{FF2B5EF4-FFF2-40B4-BE49-F238E27FC236}">
                <a16:creationId xmlns:a16="http://schemas.microsoft.com/office/drawing/2014/main" id="{B5FCBFE1-D577-A140-AAFB-4162146C56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446" b="21471"/>
          <a:stretch/>
        </p:blipFill>
        <p:spPr bwMode="auto">
          <a:xfrm>
            <a:off x="4959189" y="1994671"/>
            <a:ext cx="950702" cy="19946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vide the vocabulary needed to identify grasses. | Forage Information  System | Oregon State University">
            <a:extLst>
              <a:ext uri="{FF2B5EF4-FFF2-40B4-BE49-F238E27FC236}">
                <a16:creationId xmlns:a16="http://schemas.microsoft.com/office/drawing/2014/main" id="{1FF70887-45BF-5E4D-B638-0322DDAC7E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570" y="2856156"/>
            <a:ext cx="3251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48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EF2B-9B5B-0444-828F-0BE688567F37}"/>
              </a:ext>
            </a:extLst>
          </p:cNvPr>
          <p:cNvSpPr>
            <a:spLocks noGrp="1"/>
          </p:cNvSpPr>
          <p:nvPr>
            <p:ph type="title"/>
          </p:nvPr>
        </p:nvSpPr>
        <p:spPr>
          <a:xfrm>
            <a:off x="838560" y="155459"/>
            <a:ext cx="10515600" cy="2466405"/>
          </a:xfrm>
        </p:spPr>
        <p:txBody>
          <a:bodyPr>
            <a:noAutofit/>
          </a:bodyPr>
          <a:lstStyle/>
          <a:p>
            <a:r>
              <a:rPr lang="en-US" sz="2800" b="1"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Grass Inflorescences</a:t>
            </a:r>
            <a:br>
              <a:rPr lang="en-US" sz="3200" b="1" dirty="0">
                <a:latin typeface="Arial" panose="020B0604020202020204" pitchFamily="34" charset="0"/>
                <a:cs typeface="Arial" panose="020B0604020202020204" pitchFamily="34" charset="0"/>
              </a:rPr>
            </a:br>
            <a:br>
              <a:rPr lang="en-US" sz="32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Usually perfect (both male and female parts)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Floret: wrapped in 2 scales or ‘bracts’ (lemma and palea)</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One seed (grain) per flower</a:t>
            </a:r>
          </a:p>
        </p:txBody>
      </p:sp>
      <p:pic>
        <p:nvPicPr>
          <p:cNvPr id="4098" name="Picture 2">
            <a:extLst>
              <a:ext uri="{FF2B5EF4-FFF2-40B4-BE49-F238E27FC236}">
                <a16:creationId xmlns:a16="http://schemas.microsoft.com/office/drawing/2014/main" id="{90DA881E-134B-874C-B39A-EDEC466EA46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3093"/>
          <a:stretch/>
        </p:blipFill>
        <p:spPr bwMode="auto">
          <a:xfrm>
            <a:off x="1737087" y="2533435"/>
            <a:ext cx="8254657" cy="316298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8FEB08C-F350-E543-AB30-6D6CEA3BBB9F}"/>
                  </a:ext>
                </a:extLst>
              </p14:cNvPr>
              <p14:cNvContentPartPr/>
              <p14:nvPr/>
            </p14:nvContentPartPr>
            <p14:xfrm>
              <a:off x="3443040" y="5597421"/>
              <a:ext cx="350280" cy="77400"/>
            </p14:xfrm>
          </p:contentPart>
        </mc:Choice>
        <mc:Fallback xmlns="">
          <p:pic>
            <p:nvPicPr>
              <p:cNvPr id="6" name="Ink 5">
                <a:extLst>
                  <a:ext uri="{FF2B5EF4-FFF2-40B4-BE49-F238E27FC236}">
                    <a16:creationId xmlns:a16="http://schemas.microsoft.com/office/drawing/2014/main" id="{F8FEB08C-F350-E543-AB30-6D6CEA3BBB9F}"/>
                  </a:ext>
                </a:extLst>
              </p:cNvPr>
              <p:cNvPicPr/>
              <p:nvPr/>
            </p:nvPicPr>
            <p:blipFill>
              <a:blip r:embed="rId4"/>
              <a:stretch>
                <a:fillRect/>
              </a:stretch>
            </p:blipFill>
            <p:spPr>
              <a:xfrm>
                <a:off x="3389040" y="5489421"/>
                <a:ext cx="4579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704FEEF-BF31-FB4E-B82C-8FB238287863}"/>
                  </a:ext>
                </a:extLst>
              </p14:cNvPr>
              <p14:cNvContentPartPr/>
              <p14:nvPr/>
            </p14:nvContentPartPr>
            <p14:xfrm>
              <a:off x="918000" y="7951461"/>
              <a:ext cx="360" cy="360"/>
            </p14:xfrm>
          </p:contentPart>
        </mc:Choice>
        <mc:Fallback xmlns="">
          <p:pic>
            <p:nvPicPr>
              <p:cNvPr id="7" name="Ink 6">
                <a:extLst>
                  <a:ext uri="{FF2B5EF4-FFF2-40B4-BE49-F238E27FC236}">
                    <a16:creationId xmlns:a16="http://schemas.microsoft.com/office/drawing/2014/main" id="{8704FEEF-BF31-FB4E-B82C-8FB238287863}"/>
                  </a:ext>
                </a:extLst>
              </p:cNvPr>
              <p:cNvPicPr/>
              <p:nvPr/>
            </p:nvPicPr>
            <p:blipFill>
              <a:blip r:embed="rId6"/>
              <a:stretch>
                <a:fillRect/>
              </a:stretch>
            </p:blipFill>
            <p:spPr>
              <a:xfrm>
                <a:off x="864360" y="7843821"/>
                <a:ext cx="108000" cy="216000"/>
              </a:xfrm>
              <a:prstGeom prst="rect">
                <a:avLst/>
              </a:prstGeom>
            </p:spPr>
          </p:pic>
        </mc:Fallback>
      </mc:AlternateContent>
      <p:sp>
        <p:nvSpPr>
          <p:cNvPr id="9" name="TextBox 8">
            <a:extLst>
              <a:ext uri="{FF2B5EF4-FFF2-40B4-BE49-F238E27FC236}">
                <a16:creationId xmlns:a16="http://schemas.microsoft.com/office/drawing/2014/main" id="{6BE5D7B5-398A-9F4F-96BE-FEF19878F79B}"/>
              </a:ext>
            </a:extLst>
          </p:cNvPr>
          <p:cNvSpPr txBox="1"/>
          <p:nvPr/>
        </p:nvSpPr>
        <p:spPr>
          <a:xfrm>
            <a:off x="3443040" y="5347252"/>
            <a:ext cx="350280" cy="646331"/>
          </a:xfrm>
          <a:prstGeom prst="rect">
            <a:avLst/>
          </a:prstGeom>
          <a:solidFill>
            <a:schemeClr val="bg1"/>
          </a:solidFill>
        </p:spPr>
        <p:txBody>
          <a:bodyPr wrap="square" rtlCol="0">
            <a:spAutoFit/>
          </a:bodyPr>
          <a:lstStyle/>
          <a:p>
            <a:endParaRPr lang="en-US" dirty="0"/>
          </a:p>
          <a:p>
            <a:endParaRPr lang="en-US" dirty="0"/>
          </a:p>
        </p:txBody>
      </p:sp>
      <p:sp>
        <p:nvSpPr>
          <p:cNvPr id="10" name="TextBox 9">
            <a:extLst>
              <a:ext uri="{FF2B5EF4-FFF2-40B4-BE49-F238E27FC236}">
                <a16:creationId xmlns:a16="http://schemas.microsoft.com/office/drawing/2014/main" id="{E6D33086-3D54-5248-8042-645B020185B4}"/>
              </a:ext>
            </a:extLst>
          </p:cNvPr>
          <p:cNvSpPr txBox="1"/>
          <p:nvPr/>
        </p:nvSpPr>
        <p:spPr>
          <a:xfrm>
            <a:off x="6977270" y="5024087"/>
            <a:ext cx="2504777" cy="845113"/>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51A5F002-EA57-7446-90DB-783305EBD85D}"/>
              </a:ext>
            </a:extLst>
          </p:cNvPr>
          <p:cNvSpPr txBox="1"/>
          <p:nvPr/>
        </p:nvSpPr>
        <p:spPr>
          <a:xfrm>
            <a:off x="2094271" y="5834714"/>
            <a:ext cx="825465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Note: lemma may have long spike (‘awn’) at the end</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03232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6" name="Rectangle 7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050C5-FC41-924D-A399-E0E5ABDB025E}"/>
              </a:ext>
            </a:extLst>
          </p:cNvPr>
          <p:cNvSpPr>
            <a:spLocks noGrp="1"/>
          </p:cNvSpPr>
          <p:nvPr>
            <p:ph type="title"/>
          </p:nvPr>
        </p:nvSpPr>
        <p:spPr>
          <a:xfrm>
            <a:off x="572493" y="5459"/>
            <a:ext cx="11018520" cy="1434415"/>
          </a:xfrm>
        </p:spPr>
        <p:txBody>
          <a:bodyPr anchor="b">
            <a:normAutofit/>
          </a:bodyPr>
          <a:lstStyle/>
          <a:p>
            <a:r>
              <a:rPr lang="en-US" sz="5400" b="1" dirty="0">
                <a:latin typeface="Arial" panose="020B0604020202020204" pitchFamily="34" charset="0"/>
                <a:cs typeface="Arial" panose="020B0604020202020204" pitchFamily="34" charset="0"/>
              </a:rPr>
              <a:t>  Sedges: “Sedges have edges.”</a:t>
            </a:r>
          </a:p>
        </p:txBody>
      </p:sp>
      <p:sp>
        <p:nvSpPr>
          <p:cNvPr id="7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689047-17E1-3548-9C52-0B551FEAA436}"/>
              </a:ext>
            </a:extLst>
          </p:cNvPr>
          <p:cNvSpPr>
            <a:spLocks noGrp="1"/>
          </p:cNvSpPr>
          <p:nvPr>
            <p:ph idx="1"/>
          </p:nvPr>
        </p:nvSpPr>
        <p:spPr>
          <a:xfrm>
            <a:off x="286078" y="1712728"/>
            <a:ext cx="8177060" cy="4330038"/>
          </a:xfrm>
        </p:spPr>
        <p:txBody>
          <a:bodyPr anchor="t">
            <a:noAutofit/>
          </a:bodyPr>
          <a:lstStyle/>
          <a:p>
            <a:r>
              <a:rPr lang="en-US" b="1" dirty="0">
                <a:latin typeface="Arial" panose="020B0604020202020204" pitchFamily="34" charset="0"/>
                <a:cs typeface="Arial" panose="020B0604020202020204" pitchFamily="34" charset="0"/>
              </a:rPr>
              <a:t>Stems: </a:t>
            </a:r>
          </a:p>
          <a:p>
            <a:pPr lvl="1"/>
            <a:r>
              <a:rPr lang="en-US" sz="2800" b="1" dirty="0">
                <a:latin typeface="Arial" panose="020B0604020202020204" pitchFamily="34" charset="0"/>
                <a:cs typeface="Arial" panose="020B0604020202020204" pitchFamily="34" charset="0"/>
              </a:rPr>
              <a:t>Solid</a:t>
            </a:r>
          </a:p>
          <a:p>
            <a:pPr lvl="1"/>
            <a:r>
              <a:rPr lang="en-US" sz="2800" b="1" dirty="0">
                <a:latin typeface="Arial" panose="020B0604020202020204" pitchFamily="34" charset="0"/>
                <a:cs typeface="Arial" panose="020B0604020202020204" pitchFamily="34" charset="0"/>
              </a:rPr>
              <a:t>No nodes or joints</a:t>
            </a:r>
          </a:p>
          <a:p>
            <a:pPr lvl="1"/>
            <a:r>
              <a:rPr lang="en-US" sz="2800" b="1" dirty="0">
                <a:latin typeface="Arial" panose="020B0604020202020204" pitchFamily="34" charset="0"/>
                <a:cs typeface="Arial" panose="020B0604020202020204" pitchFamily="34" charset="0"/>
              </a:rPr>
              <a:t>Triangular in cross-section</a:t>
            </a:r>
          </a:p>
          <a:p>
            <a:pPr lvl="1"/>
            <a:r>
              <a:rPr lang="en-US" sz="2800" b="1" dirty="0">
                <a:latin typeface="Arial" panose="020B0604020202020204" pitchFamily="34" charset="0"/>
                <a:cs typeface="Arial" panose="020B0604020202020204" pitchFamily="34" charset="0"/>
              </a:rPr>
              <a:t>Tough and wiry</a:t>
            </a:r>
          </a:p>
          <a:p>
            <a:r>
              <a:rPr lang="en-US" b="1" dirty="0">
                <a:latin typeface="Arial" panose="020B0604020202020204" pitchFamily="34" charset="0"/>
                <a:cs typeface="Arial" panose="020B0604020202020204" pitchFamily="34" charset="0"/>
              </a:rPr>
              <a:t>Leaves </a:t>
            </a:r>
          </a:p>
          <a:p>
            <a:pPr lvl="1"/>
            <a:r>
              <a:rPr lang="en-US" sz="2800" b="1" dirty="0">
                <a:latin typeface="Arial" panose="020B0604020202020204" pitchFamily="34" charset="0"/>
                <a:cs typeface="Arial" panose="020B0604020202020204" pitchFamily="34" charset="0"/>
              </a:rPr>
              <a:t>Flat</a:t>
            </a:r>
          </a:p>
          <a:p>
            <a:pPr lvl="1"/>
            <a:r>
              <a:rPr lang="en-US" sz="2800" b="1" dirty="0">
                <a:latin typeface="Arial" panose="020B0604020202020204" pitchFamily="34" charset="0"/>
                <a:cs typeface="Arial" panose="020B0604020202020204" pitchFamily="34" charset="0"/>
              </a:rPr>
              <a:t>3-ranked, come from 3 different sides</a:t>
            </a:r>
          </a:p>
          <a:p>
            <a:pPr lvl="1"/>
            <a:r>
              <a:rPr lang="en-US" sz="2800" b="1" dirty="0">
                <a:latin typeface="Arial" panose="020B0604020202020204" pitchFamily="34" charset="0"/>
                <a:cs typeface="Arial" panose="020B0604020202020204" pitchFamily="34" charset="0"/>
              </a:rPr>
              <a:t>Distinct midrib</a:t>
            </a:r>
          </a:p>
          <a:p>
            <a:pPr lvl="1"/>
            <a:r>
              <a:rPr lang="en-US" sz="2800" b="1" dirty="0">
                <a:latin typeface="Arial" panose="020B0604020202020204" pitchFamily="34" charset="0"/>
                <a:cs typeface="Arial" panose="020B0604020202020204" pitchFamily="34" charset="0"/>
              </a:rPr>
              <a:t>Leaf sheath closed around stem </a:t>
            </a:r>
          </a:p>
        </p:txBody>
      </p:sp>
      <p:pic>
        <p:nvPicPr>
          <p:cNvPr id="15364" name="Picture 4" descr="Picture">
            <a:extLst>
              <a:ext uri="{FF2B5EF4-FFF2-40B4-BE49-F238E27FC236}">
                <a16:creationId xmlns:a16="http://schemas.microsoft.com/office/drawing/2014/main" id="{07AB1B32-DD81-904C-89E1-27176C6B6B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939"/>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56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2BCF-2103-9741-BF36-B6405A26F524}"/>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Sedge Inflorescences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8B9BDCF-C725-FD46-85E3-5C095A95F6D4}"/>
              </a:ext>
            </a:extLst>
          </p:cNvPr>
          <p:cNvSpPr>
            <a:spLocks noGrp="1"/>
          </p:cNvSpPr>
          <p:nvPr>
            <p:ph idx="1"/>
          </p:nvPr>
        </p:nvSpPr>
        <p:spPr>
          <a:xfrm>
            <a:off x="838199" y="1361800"/>
            <a:ext cx="10882745" cy="4351338"/>
          </a:xfrm>
        </p:spPr>
        <p:txBody>
          <a:bodyPr/>
          <a:lstStyle/>
          <a:p>
            <a:r>
              <a:rPr lang="en-US" b="1" dirty="0">
                <a:latin typeface="Arial" panose="020B0604020202020204" pitchFamily="34" charset="0"/>
                <a:cs typeface="Arial" panose="020B0604020202020204" pitchFamily="34" charset="0"/>
              </a:rPr>
              <a:t>Perfect  (</a:t>
            </a:r>
            <a:r>
              <a:rPr lang="en-US" b="1" i="1" dirty="0" err="1">
                <a:latin typeface="Arial" panose="020B0604020202020204" pitchFamily="34" charset="0"/>
                <a:cs typeface="Arial" panose="020B0604020202020204" pitchFamily="34" charset="0"/>
              </a:rPr>
              <a:t>Carex</a:t>
            </a:r>
            <a:r>
              <a:rPr lang="en-US" b="1" i="1" dirty="0">
                <a:latin typeface="Arial" panose="020B0604020202020204" pitchFamily="34" charset="0"/>
                <a:cs typeface="Arial" panose="020B0604020202020204" pitchFamily="34" charset="0"/>
              </a:rPr>
              <a:t> spp.</a:t>
            </a:r>
            <a:r>
              <a:rPr lang="en-US" b="1" dirty="0">
                <a:latin typeface="Arial" panose="020B0604020202020204" pitchFamily="34" charset="0"/>
                <a:cs typeface="Arial" panose="020B0604020202020204" pitchFamily="34" charset="0"/>
              </a:rPr>
              <a:t> flowers are unisexual)</a:t>
            </a:r>
          </a:p>
          <a:p>
            <a:r>
              <a:rPr lang="en-US" b="1" dirty="0">
                <a:latin typeface="Arial" panose="020B0604020202020204" pitchFamily="34" charset="0"/>
                <a:cs typeface="Arial" panose="020B0604020202020204" pitchFamily="34" charset="0"/>
              </a:rPr>
              <a:t>Bottle-shaped bract around female flower: </a:t>
            </a:r>
            <a:r>
              <a:rPr lang="en-US" b="1" u="sng" dirty="0" err="1">
                <a:latin typeface="Arial" panose="020B0604020202020204" pitchFamily="34" charset="0"/>
                <a:cs typeface="Arial" panose="020B0604020202020204" pitchFamily="34" charset="0"/>
              </a:rPr>
              <a:t>perigynium</a:t>
            </a:r>
            <a:endParaRPr lang="en-US" b="1" u="sng"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Florets grouped into spikes or </a:t>
            </a:r>
            <a:r>
              <a:rPr lang="en-US" b="1" dirty="0" err="1">
                <a:latin typeface="Arial" panose="020B0604020202020204" pitchFamily="34" charset="0"/>
                <a:cs typeface="Arial" panose="020B0604020202020204" pitchFamily="34" charset="0"/>
              </a:rPr>
              <a:t>spikelets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Fruit: achene</a:t>
            </a:r>
          </a:p>
        </p:txBody>
      </p:sp>
      <p:pic>
        <p:nvPicPr>
          <p:cNvPr id="4" name="Picture 2">
            <a:extLst>
              <a:ext uri="{FF2B5EF4-FFF2-40B4-BE49-F238E27FC236}">
                <a16:creationId xmlns:a16="http://schemas.microsoft.com/office/drawing/2014/main" id="{A4710985-7506-0848-9265-FC60BD6A6B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0800" r="41715"/>
          <a:stretch/>
        </p:blipFill>
        <p:spPr bwMode="auto">
          <a:xfrm>
            <a:off x="1681624" y="4259026"/>
            <a:ext cx="3587515" cy="23540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FD4000D-2F3A-8E43-B7D9-7BAB0F81E1AC}"/>
                  </a:ext>
                </a:extLst>
              </p14:cNvPr>
              <p14:cNvContentPartPr/>
              <p14:nvPr/>
            </p14:nvContentPartPr>
            <p14:xfrm>
              <a:off x="4048701" y="4420633"/>
              <a:ext cx="979920" cy="76680"/>
            </p14:xfrm>
          </p:contentPart>
        </mc:Choice>
        <mc:Fallback xmlns="">
          <p:pic>
            <p:nvPicPr>
              <p:cNvPr id="5" name="Ink 4">
                <a:extLst>
                  <a:ext uri="{FF2B5EF4-FFF2-40B4-BE49-F238E27FC236}">
                    <a16:creationId xmlns:a16="http://schemas.microsoft.com/office/drawing/2014/main" id="{3FD4000D-2F3A-8E43-B7D9-7BAB0F81E1AC}"/>
                  </a:ext>
                </a:extLst>
              </p:cNvPr>
              <p:cNvPicPr/>
              <p:nvPr/>
            </p:nvPicPr>
            <p:blipFill>
              <a:blip r:embed="rId5"/>
              <a:stretch>
                <a:fillRect/>
              </a:stretch>
            </p:blipFill>
            <p:spPr>
              <a:xfrm>
                <a:off x="3994701" y="4312993"/>
                <a:ext cx="10875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C7F74D0B-BDFE-E94B-8E11-83C6EFA2C138}"/>
                  </a:ext>
                </a:extLst>
              </p14:cNvPr>
              <p14:cNvContentPartPr/>
              <p14:nvPr/>
            </p14:nvContentPartPr>
            <p14:xfrm>
              <a:off x="3864381" y="4470313"/>
              <a:ext cx="360" cy="360"/>
            </p14:xfrm>
          </p:contentPart>
        </mc:Choice>
        <mc:Fallback xmlns="">
          <p:pic>
            <p:nvPicPr>
              <p:cNvPr id="6" name="Ink 5">
                <a:extLst>
                  <a:ext uri="{FF2B5EF4-FFF2-40B4-BE49-F238E27FC236}">
                    <a16:creationId xmlns:a16="http://schemas.microsoft.com/office/drawing/2014/main" id="{C7F74D0B-BDFE-E94B-8E11-83C6EFA2C138}"/>
                  </a:ext>
                </a:extLst>
              </p:cNvPr>
              <p:cNvPicPr/>
              <p:nvPr/>
            </p:nvPicPr>
            <p:blipFill>
              <a:blip r:embed="rId7"/>
              <a:stretch>
                <a:fillRect/>
              </a:stretch>
            </p:blipFill>
            <p:spPr>
              <a:xfrm>
                <a:off x="3810741" y="43623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6BB05E03-FA12-7244-A725-396BCD22BE77}"/>
                  </a:ext>
                </a:extLst>
              </p14:cNvPr>
              <p14:cNvContentPartPr/>
              <p14:nvPr/>
            </p14:nvContentPartPr>
            <p14:xfrm>
              <a:off x="3648021" y="4071433"/>
              <a:ext cx="1715040" cy="452880"/>
            </p14:xfrm>
          </p:contentPart>
        </mc:Choice>
        <mc:Fallback xmlns="">
          <p:pic>
            <p:nvPicPr>
              <p:cNvPr id="7" name="Ink 6">
                <a:extLst>
                  <a:ext uri="{FF2B5EF4-FFF2-40B4-BE49-F238E27FC236}">
                    <a16:creationId xmlns:a16="http://schemas.microsoft.com/office/drawing/2014/main" id="{6BB05E03-FA12-7244-A725-396BCD22BE77}"/>
                  </a:ext>
                </a:extLst>
              </p:cNvPr>
              <p:cNvPicPr/>
              <p:nvPr/>
            </p:nvPicPr>
            <p:blipFill>
              <a:blip r:embed="rId9"/>
              <a:stretch>
                <a:fillRect/>
              </a:stretch>
            </p:blipFill>
            <p:spPr>
              <a:xfrm>
                <a:off x="3594021" y="3963433"/>
                <a:ext cx="1822680" cy="668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C27C01D4-53A1-6F44-8395-ADF998D86DF8}"/>
                  </a:ext>
                </a:extLst>
              </p14:cNvPr>
              <p14:cNvContentPartPr/>
              <p14:nvPr/>
            </p14:nvContentPartPr>
            <p14:xfrm>
              <a:off x="3923781" y="4185193"/>
              <a:ext cx="1369800" cy="380160"/>
            </p14:xfrm>
          </p:contentPart>
        </mc:Choice>
        <mc:Fallback xmlns="">
          <p:pic>
            <p:nvPicPr>
              <p:cNvPr id="9" name="Ink 8">
                <a:extLst>
                  <a:ext uri="{FF2B5EF4-FFF2-40B4-BE49-F238E27FC236}">
                    <a16:creationId xmlns:a16="http://schemas.microsoft.com/office/drawing/2014/main" id="{C27C01D4-53A1-6F44-8395-ADF998D86DF8}"/>
                  </a:ext>
                </a:extLst>
              </p:cNvPr>
              <p:cNvPicPr/>
              <p:nvPr/>
            </p:nvPicPr>
            <p:blipFill>
              <a:blip r:embed="rId11"/>
              <a:stretch>
                <a:fillRect/>
              </a:stretch>
            </p:blipFill>
            <p:spPr>
              <a:xfrm>
                <a:off x="3887781" y="4149553"/>
                <a:ext cx="1441440" cy="451800"/>
              </a:xfrm>
              <a:prstGeom prst="rect">
                <a:avLst/>
              </a:prstGeom>
            </p:spPr>
          </p:pic>
        </mc:Fallback>
      </mc:AlternateContent>
      <p:pic>
        <p:nvPicPr>
          <p:cNvPr id="1028" name="Picture 4" descr="Carex pennsylvanica flower">
            <a:extLst>
              <a:ext uri="{FF2B5EF4-FFF2-40B4-BE49-F238E27FC236}">
                <a16:creationId xmlns:a16="http://schemas.microsoft.com/office/drawing/2014/main" id="{4EB6F652-6A1C-E847-A064-9B7DE1F2828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198" t="8989" r="47688" b="11544"/>
          <a:stretch/>
        </p:blipFill>
        <p:spPr bwMode="auto">
          <a:xfrm>
            <a:off x="5106495" y="3239635"/>
            <a:ext cx="2307047" cy="2834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908DF28-6E59-0949-A7FB-D458CE6129D4}"/>
              </a:ext>
            </a:extLst>
          </p:cNvPr>
          <p:cNvSpPr txBox="1"/>
          <p:nvPr/>
        </p:nvSpPr>
        <p:spPr>
          <a:xfrm>
            <a:off x="5860496" y="6151422"/>
            <a:ext cx="1042273" cy="461665"/>
          </a:xfrm>
          <a:prstGeom prst="rect">
            <a:avLst/>
          </a:prstGeom>
          <a:noFill/>
        </p:spPr>
        <p:txBody>
          <a:bodyPr wrap="none" rtlCol="0">
            <a:spAutoFit/>
          </a:bodyPr>
          <a:lstStyle/>
          <a:p>
            <a:r>
              <a:rPr lang="en-US" sz="2400" b="1" i="1" dirty="0" err="1">
                <a:latin typeface="Arial" panose="020B0604020202020204" pitchFamily="34" charset="0"/>
                <a:cs typeface="Arial" panose="020B0604020202020204" pitchFamily="34" charset="0"/>
              </a:rPr>
              <a:t>Carex</a:t>
            </a:r>
            <a:endParaRPr lang="en-US" sz="2400" b="1" i="1" dirty="0">
              <a:latin typeface="Arial" panose="020B0604020202020204" pitchFamily="34" charset="0"/>
              <a:cs typeface="Arial" panose="020B0604020202020204" pitchFamily="34" charset="0"/>
            </a:endParaRPr>
          </a:p>
        </p:txBody>
      </p:sp>
      <p:pic>
        <p:nvPicPr>
          <p:cNvPr id="1030" name="Picture 6" descr="Glossary Details - The William &amp; Lynda Steere Herbarium">
            <a:extLst>
              <a:ext uri="{FF2B5EF4-FFF2-40B4-BE49-F238E27FC236}">
                <a16:creationId xmlns:a16="http://schemas.microsoft.com/office/drawing/2014/main" id="{1F39A220-E3B8-7240-A11C-BDCB3BB017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2316" y="4413328"/>
            <a:ext cx="3207011" cy="207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914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0DE0-1A91-8747-8048-86D29312B66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“Rushes are round.”</a:t>
            </a:r>
          </a:p>
        </p:txBody>
      </p:sp>
      <p:sp>
        <p:nvSpPr>
          <p:cNvPr id="3" name="Content Placeholder 2">
            <a:extLst>
              <a:ext uri="{FF2B5EF4-FFF2-40B4-BE49-F238E27FC236}">
                <a16:creationId xmlns:a16="http://schemas.microsoft.com/office/drawing/2014/main" id="{2AD8E795-F767-3A4D-A51D-BDFE4884DFFF}"/>
              </a:ext>
            </a:extLst>
          </p:cNvPr>
          <p:cNvSpPr>
            <a:spLocks noGrp="1"/>
          </p:cNvSpPr>
          <p:nvPr>
            <p:ph idx="1"/>
          </p:nvPr>
        </p:nvSpPr>
        <p:spPr>
          <a:xfrm>
            <a:off x="816429" y="1780360"/>
            <a:ext cx="10515600" cy="4351338"/>
          </a:xfrm>
        </p:spPr>
        <p:txBody>
          <a:bodyPr>
            <a:normAutofit/>
          </a:bodyPr>
          <a:lstStyle/>
          <a:p>
            <a:r>
              <a:rPr lang="en-US" sz="2400" b="1" dirty="0">
                <a:latin typeface="Arial" panose="020B0604020202020204" pitchFamily="34" charset="0"/>
                <a:cs typeface="Arial" panose="020B0604020202020204" pitchFamily="34" charset="0"/>
              </a:rPr>
              <a:t>Solid, </a:t>
            </a:r>
            <a:r>
              <a:rPr lang="en-US" sz="2400" b="1" u="sng" dirty="0">
                <a:latin typeface="Arial" panose="020B0604020202020204" pitchFamily="34" charset="0"/>
                <a:cs typeface="Arial" panose="020B0604020202020204" pitchFamily="34" charset="0"/>
              </a:rPr>
              <a:t>rounded</a:t>
            </a:r>
            <a:r>
              <a:rPr lang="en-US" sz="2400" b="1" dirty="0">
                <a:latin typeface="Arial" panose="020B0604020202020204" pitchFamily="34" charset="0"/>
                <a:cs typeface="Arial" panose="020B0604020202020204" pitchFamily="34" charset="0"/>
              </a:rPr>
              <a:t>, unjointed stems (culms)</a:t>
            </a:r>
          </a:p>
          <a:p>
            <a:r>
              <a:rPr lang="en-US" sz="2400" b="1" dirty="0">
                <a:latin typeface="Arial" panose="020B0604020202020204" pitchFamily="34" charset="0"/>
                <a:cs typeface="Arial" panose="020B0604020202020204" pitchFamily="34" charset="0"/>
              </a:rPr>
              <a:t>Leaves</a:t>
            </a:r>
          </a:p>
          <a:p>
            <a:pPr lvl="1"/>
            <a:r>
              <a:rPr lang="en-US" b="1" dirty="0">
                <a:latin typeface="Arial" panose="020B0604020202020204" pitchFamily="34" charset="0"/>
                <a:cs typeface="Arial" panose="020B0604020202020204" pitchFamily="34" charset="0"/>
              </a:rPr>
              <a:t>Simple</a:t>
            </a:r>
          </a:p>
          <a:p>
            <a:pPr lvl="1"/>
            <a:r>
              <a:rPr lang="en-US" b="1" dirty="0">
                <a:latin typeface="Arial" panose="020B0604020202020204" pitchFamily="34" charset="0"/>
                <a:cs typeface="Arial" panose="020B0604020202020204" pitchFamily="34" charset="0"/>
              </a:rPr>
              <a:t>Mostly basal</a:t>
            </a:r>
          </a:p>
          <a:p>
            <a:pPr lvl="1"/>
            <a:r>
              <a:rPr lang="en-US" b="1" dirty="0">
                <a:latin typeface="Arial" panose="020B0604020202020204" pitchFamily="34" charset="0"/>
                <a:cs typeface="Arial" panose="020B0604020202020204" pitchFamily="34" charset="0"/>
              </a:rPr>
              <a:t>3 ranked</a:t>
            </a:r>
          </a:p>
        </p:txBody>
      </p:sp>
      <p:pic>
        <p:nvPicPr>
          <p:cNvPr id="2054" name="Picture 6" descr="Flower Terminology (Part 3)">
            <a:extLst>
              <a:ext uri="{FF2B5EF4-FFF2-40B4-BE49-F238E27FC236}">
                <a16:creationId xmlns:a16="http://schemas.microsoft.com/office/drawing/2014/main" id="{D3C19076-55A5-014A-94A4-5BBCE80CFA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30"/>
          <a:stretch/>
        </p:blipFill>
        <p:spPr bwMode="auto">
          <a:xfrm>
            <a:off x="3628934" y="2431053"/>
            <a:ext cx="7442200" cy="38242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AB4916-292C-9B4B-A64F-EFE8F4DC961C}"/>
              </a:ext>
            </a:extLst>
          </p:cNvPr>
          <p:cNvSpPr txBox="1"/>
          <p:nvPr/>
        </p:nvSpPr>
        <p:spPr>
          <a:xfrm>
            <a:off x="6074229" y="6152609"/>
            <a:ext cx="2032351" cy="369332"/>
          </a:xfrm>
          <a:prstGeom prst="rect">
            <a:avLst/>
          </a:prstGeom>
          <a:noFill/>
        </p:spPr>
        <p:txBody>
          <a:bodyPr wrap="none" rtlCol="0">
            <a:spAutoFit/>
          </a:bodyPr>
          <a:lstStyle/>
          <a:p>
            <a:r>
              <a:rPr lang="en-US" dirty="0"/>
              <a:t>www2.palomar.edu</a:t>
            </a:r>
          </a:p>
        </p:txBody>
      </p:sp>
    </p:spTree>
    <p:extLst>
      <p:ext uri="{BB962C8B-B14F-4D97-AF65-F5344CB8AC3E}">
        <p14:creationId xmlns:p14="http://schemas.microsoft.com/office/powerpoint/2010/main" val="507929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562003-2089-2544-98FF-8ACE3E503131}"/>
              </a:ext>
            </a:extLst>
          </p:cNvPr>
          <p:cNvSpPr>
            <a:spLocks noGrp="1"/>
          </p:cNvSpPr>
          <p:nvPr>
            <p:ph type="title"/>
          </p:nvPr>
        </p:nvSpPr>
        <p:spPr>
          <a:xfrm>
            <a:off x="343934" y="1153572"/>
            <a:ext cx="3760474" cy="4461163"/>
          </a:xfrm>
        </p:spPr>
        <p:txBody>
          <a:bodyPr>
            <a:normAutofit/>
          </a:bodyPr>
          <a:lstStyle/>
          <a:p>
            <a:r>
              <a:rPr lang="en-US" sz="3700" b="1" dirty="0" err="1">
                <a:solidFill>
                  <a:srgbClr val="FFFFFF"/>
                </a:solidFill>
                <a:latin typeface="Arial" panose="020B0604020202020204" pitchFamily="34" charset="0"/>
                <a:cs typeface="Arial" panose="020B0604020202020204" pitchFamily="34" charset="0"/>
              </a:rPr>
              <a:t>Mneumonics</a:t>
            </a:r>
            <a:r>
              <a:rPr lang="en-US" sz="3700" b="1" dirty="0">
                <a:solidFill>
                  <a:srgbClr val="FFFFFF"/>
                </a:solidFill>
                <a:latin typeface="Arial" panose="020B0604020202020204" pitchFamily="34" charset="0"/>
                <a:cs typeface="Arial" panose="020B0604020202020204" pitchFamily="34" charset="0"/>
              </a:rPr>
              <a:t> help us decide:</a:t>
            </a:r>
            <a:br>
              <a:rPr lang="en-US" sz="3700" b="1" dirty="0">
                <a:solidFill>
                  <a:srgbClr val="FFFFFF"/>
                </a:solidFill>
                <a:latin typeface="Arial" panose="020B0604020202020204" pitchFamily="34" charset="0"/>
                <a:cs typeface="Arial" panose="020B0604020202020204" pitchFamily="34" charset="0"/>
              </a:rPr>
            </a:br>
            <a:r>
              <a:rPr lang="en-US" sz="3700" b="1" dirty="0">
                <a:solidFill>
                  <a:srgbClr val="FFFFFF"/>
                </a:solidFill>
                <a:latin typeface="Arial" panose="020B0604020202020204" pitchFamily="34" charset="0"/>
                <a:cs typeface="Arial" panose="020B0604020202020204" pitchFamily="34" charset="0"/>
              </a:rPr>
              <a:t>Grass, Sedge, or Rush?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AACCFA5-42CB-8A42-A929-D0E6C840E5C0}"/>
              </a:ext>
            </a:extLst>
          </p:cNvPr>
          <p:cNvSpPr>
            <a:spLocks noGrp="1"/>
          </p:cNvSpPr>
          <p:nvPr>
            <p:ph idx="1"/>
          </p:nvPr>
        </p:nvSpPr>
        <p:spPr>
          <a:xfrm>
            <a:off x="4447308" y="591344"/>
            <a:ext cx="6906491" cy="5585619"/>
          </a:xfrm>
        </p:spPr>
        <p:txBody>
          <a:bodyPr anchor="ctr">
            <a:normAutofit/>
          </a:bodyPr>
          <a:lstStyle/>
          <a:p>
            <a:r>
              <a:rPr lang="en-US" sz="3200" b="1" dirty="0">
                <a:latin typeface="Arial" panose="020B0604020202020204" pitchFamily="34" charset="0"/>
                <a:cs typeface="Arial" panose="020B0604020202020204" pitchFamily="34" charset="0"/>
              </a:rPr>
              <a:t>Sedges have edges, rushes are round, grasses are hollow straight to the ground.</a:t>
            </a:r>
          </a:p>
          <a:p>
            <a:r>
              <a:rPr lang="en-US" sz="3200" b="1" dirty="0">
                <a:latin typeface="Arial" panose="020B0604020202020204" pitchFamily="34" charset="0"/>
                <a:cs typeface="Arial" panose="020B0604020202020204" pitchFamily="34" charset="0"/>
              </a:rPr>
              <a:t>Sedges have edges, and rushes are round, but grasses have nodes from their tips to the ground.</a:t>
            </a:r>
          </a:p>
        </p:txBody>
      </p:sp>
    </p:spTree>
    <p:extLst>
      <p:ext uri="{BB962C8B-B14F-4D97-AF65-F5344CB8AC3E}">
        <p14:creationId xmlns:p14="http://schemas.microsoft.com/office/powerpoint/2010/main" val="2722705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C8C1-72CF-E74D-96E9-6CE572E66EE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Rush Inflorescences</a:t>
            </a:r>
          </a:p>
        </p:txBody>
      </p:sp>
      <p:sp>
        <p:nvSpPr>
          <p:cNvPr id="3" name="Content Placeholder 2">
            <a:extLst>
              <a:ext uri="{FF2B5EF4-FFF2-40B4-BE49-F238E27FC236}">
                <a16:creationId xmlns:a16="http://schemas.microsoft.com/office/drawing/2014/main" id="{BE749640-1D46-E34D-8039-844F182125EF}"/>
              </a:ext>
            </a:extLst>
          </p:cNvPr>
          <p:cNvSpPr>
            <a:spLocks noGrp="1"/>
          </p:cNvSpPr>
          <p:nvPr>
            <p:ph idx="1"/>
          </p:nvPr>
        </p:nvSpPr>
        <p:spPr/>
        <p:txBody>
          <a:bodyPr/>
          <a:lstStyle/>
          <a:p>
            <a:r>
              <a:rPr lang="en-US" b="1" dirty="0">
                <a:latin typeface="Arial" panose="020B0604020202020204" pitchFamily="34" charset="0"/>
                <a:cs typeface="Arial" panose="020B0604020202020204" pitchFamily="34" charset="0"/>
              </a:rPr>
              <a:t>Floral parts:</a:t>
            </a:r>
          </a:p>
          <a:p>
            <a:pPr lvl="1"/>
            <a:r>
              <a:rPr lang="en-US" b="1" dirty="0">
                <a:latin typeface="Arial" panose="020B0604020202020204" pitchFamily="34" charset="0"/>
                <a:cs typeface="Arial" panose="020B0604020202020204" pitchFamily="34" charset="0"/>
              </a:rPr>
              <a:t>6 tepals</a:t>
            </a:r>
          </a:p>
          <a:p>
            <a:pPr lvl="1"/>
            <a:r>
              <a:rPr lang="en-US" b="1" dirty="0">
                <a:latin typeface="Arial" panose="020B0604020202020204" pitchFamily="34" charset="0"/>
                <a:cs typeface="Arial" panose="020B0604020202020204" pitchFamily="34" charset="0"/>
              </a:rPr>
              <a:t>Whorls of stamens</a:t>
            </a:r>
          </a:p>
          <a:p>
            <a:pPr lvl="1"/>
            <a:r>
              <a:rPr lang="en-US" b="1" dirty="0">
                <a:latin typeface="Arial" panose="020B0604020202020204" pitchFamily="34" charset="0"/>
                <a:cs typeface="Arial" panose="020B0604020202020204" pitchFamily="34" charset="0"/>
              </a:rPr>
              <a:t>3-lobed stigma</a:t>
            </a:r>
          </a:p>
          <a:p>
            <a:pPr lvl="1"/>
            <a:r>
              <a:rPr lang="en-US" b="1" dirty="0">
                <a:latin typeface="Arial" panose="020B0604020202020204" pitchFamily="34" charset="0"/>
                <a:cs typeface="Arial" panose="020B0604020202020204" pitchFamily="34" charset="0"/>
              </a:rPr>
              <a:t>Ovary with 3 carpels</a:t>
            </a:r>
          </a:p>
          <a:p>
            <a:r>
              <a:rPr lang="en-US" b="1" dirty="0">
                <a:latin typeface="Arial" panose="020B0604020202020204" pitchFamily="34" charset="0"/>
                <a:cs typeface="Arial" panose="020B0604020202020204" pitchFamily="34" charset="0"/>
              </a:rPr>
              <a:t>Lateral or terminal flowers</a:t>
            </a:r>
          </a:p>
          <a:p>
            <a:r>
              <a:rPr lang="en-US" b="1" dirty="0">
                <a:latin typeface="Arial" panose="020B0604020202020204" pitchFamily="34" charset="0"/>
                <a:cs typeface="Arial" panose="020B0604020202020204" pitchFamily="34" charset="0"/>
              </a:rPr>
              <a:t>Panicles or heads</a:t>
            </a:r>
          </a:p>
          <a:p>
            <a:r>
              <a:rPr lang="en-US" b="1" dirty="0">
                <a:latin typeface="Arial" panose="020B0604020202020204" pitchFamily="34" charset="0"/>
                <a:cs typeface="Arial" panose="020B0604020202020204" pitchFamily="34" charset="0"/>
              </a:rPr>
              <a:t>Fruit: a capsule with 3 or more seeds</a:t>
            </a:r>
          </a:p>
        </p:txBody>
      </p:sp>
      <p:pic>
        <p:nvPicPr>
          <p:cNvPr id="4" name="Picture 2">
            <a:extLst>
              <a:ext uri="{FF2B5EF4-FFF2-40B4-BE49-F238E27FC236}">
                <a16:creationId xmlns:a16="http://schemas.microsoft.com/office/drawing/2014/main" id="{124383E2-27CF-F54E-8E0A-208CD55A96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652" t="44372" b="1"/>
          <a:stretch/>
        </p:blipFill>
        <p:spPr bwMode="auto">
          <a:xfrm>
            <a:off x="7835456" y="1690688"/>
            <a:ext cx="3228974" cy="285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50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C4E5-DB57-B040-8581-C265E3B7E6DC}"/>
              </a:ext>
            </a:extLst>
          </p:cNvPr>
          <p:cNvSpPr>
            <a:spLocks noGrp="1"/>
          </p:cNvSpPr>
          <p:nvPr>
            <p:ph type="title"/>
          </p:nvPr>
        </p:nvSpPr>
        <p:spPr>
          <a:xfrm>
            <a:off x="4965430" y="424314"/>
            <a:ext cx="6586491" cy="1183766"/>
          </a:xfrm>
        </p:spPr>
        <p:txBody>
          <a:bodyPr anchor="b">
            <a:normAutofit/>
          </a:bodyPr>
          <a:lstStyle/>
          <a:p>
            <a:r>
              <a:rPr lang="en-US" sz="4100" dirty="0"/>
              <a:t>     </a:t>
            </a:r>
            <a:r>
              <a:rPr lang="en-US" sz="4000" b="1" dirty="0">
                <a:latin typeface="Arial" panose="020B0604020202020204" pitchFamily="34" charset="0"/>
                <a:cs typeface="Arial" panose="020B0604020202020204" pitchFamily="34" charset="0"/>
              </a:rPr>
              <a:t>Cool Season Grasses</a:t>
            </a:r>
          </a:p>
        </p:txBody>
      </p:sp>
      <p:sp>
        <p:nvSpPr>
          <p:cNvPr id="3" name="Content Placeholder 2">
            <a:extLst>
              <a:ext uri="{FF2B5EF4-FFF2-40B4-BE49-F238E27FC236}">
                <a16:creationId xmlns:a16="http://schemas.microsoft.com/office/drawing/2014/main" id="{B7147690-022C-904C-A729-F6F68AF7C746}"/>
              </a:ext>
            </a:extLst>
          </p:cNvPr>
          <p:cNvSpPr>
            <a:spLocks noGrp="1"/>
          </p:cNvSpPr>
          <p:nvPr>
            <p:ph idx="1"/>
          </p:nvPr>
        </p:nvSpPr>
        <p:spPr>
          <a:xfrm>
            <a:off x="4808483" y="1902855"/>
            <a:ext cx="6743437" cy="4680857"/>
          </a:xfrm>
        </p:spPr>
        <p:txBody>
          <a:bodyPr>
            <a:normAutofit fontScale="92500" lnSpcReduction="20000"/>
          </a:bodyPr>
          <a:lstStyle/>
          <a:p>
            <a:pPr marL="0" indent="0">
              <a:buNone/>
            </a:pPr>
            <a:r>
              <a:rPr lang="en-US" sz="2000" dirty="0"/>
              <a:t>			</a:t>
            </a:r>
          </a:p>
          <a:p>
            <a:pPr marL="457200" lvl="1" indent="0">
              <a:buNone/>
            </a:pPr>
            <a:r>
              <a:rPr lang="en-US" sz="2600" b="1" dirty="0">
                <a:latin typeface="Arial" panose="020B0604020202020204" pitchFamily="34" charset="0"/>
                <a:cs typeface="Arial" panose="020B0604020202020204" pitchFamily="34" charset="0"/>
              </a:rPr>
              <a:t>Flower and grow most actively in cool, moist weather (spring and fall)</a:t>
            </a:r>
          </a:p>
          <a:p>
            <a:pPr marL="457200" lvl="1" indent="0">
              <a:buNone/>
            </a:pPr>
            <a:endParaRPr lang="en-US" sz="2600" b="1" dirty="0">
              <a:latin typeface="Arial" panose="020B0604020202020204" pitchFamily="34" charset="0"/>
              <a:cs typeface="Arial" panose="020B0604020202020204" pitchFamily="34" charset="0"/>
            </a:endParaRPr>
          </a:p>
          <a:p>
            <a:pPr marL="457200" lvl="1" indent="0">
              <a:buNone/>
            </a:pPr>
            <a:r>
              <a:rPr lang="en-US" sz="2600" b="1" dirty="0">
                <a:latin typeface="Arial" panose="020B0604020202020204" pitchFamily="34" charset="0"/>
                <a:cs typeface="Arial" panose="020B0604020202020204" pitchFamily="34" charset="0"/>
              </a:rPr>
              <a:t>Evergreen to semi-evergreen in winter</a:t>
            </a:r>
          </a:p>
          <a:p>
            <a:pPr marL="457200" lvl="1" indent="0">
              <a:buNone/>
            </a:pPr>
            <a:endParaRPr lang="en-US" sz="2600" b="1" dirty="0">
              <a:latin typeface="Arial" panose="020B0604020202020204" pitchFamily="34" charset="0"/>
              <a:cs typeface="Arial" panose="020B0604020202020204" pitchFamily="34" charset="0"/>
            </a:endParaRPr>
          </a:p>
          <a:p>
            <a:pPr marL="457200" lvl="1" indent="0">
              <a:buNone/>
            </a:pPr>
            <a:r>
              <a:rPr lang="en-US" sz="2600" b="1" dirty="0">
                <a:latin typeface="Arial" panose="020B0604020202020204" pitchFamily="34" charset="0"/>
                <a:cs typeface="Arial" panose="020B0604020202020204" pitchFamily="34" charset="0"/>
              </a:rPr>
              <a:t>May need supplemental watering during drought to avoid dormancy</a:t>
            </a:r>
          </a:p>
          <a:p>
            <a:pPr marL="457200" lvl="1" indent="0">
              <a:buNone/>
            </a:pPr>
            <a:endParaRPr lang="en-US" sz="2600" b="1" dirty="0">
              <a:latin typeface="Arial" panose="020B0604020202020204" pitchFamily="34" charset="0"/>
              <a:cs typeface="Arial" panose="020B0604020202020204" pitchFamily="34" charset="0"/>
            </a:endParaRPr>
          </a:p>
          <a:p>
            <a:pPr marL="457200" lvl="1" indent="0">
              <a:buNone/>
            </a:pPr>
            <a:r>
              <a:rPr lang="en-US" sz="2600" b="1" dirty="0">
                <a:latin typeface="Arial" panose="020B0604020202020204" pitchFamily="34" charset="0"/>
                <a:cs typeface="Arial" panose="020B0604020202020204" pitchFamily="34" charset="0"/>
              </a:rPr>
              <a:t>Examples:</a:t>
            </a:r>
          </a:p>
          <a:p>
            <a:pPr marL="457200" lvl="1" indent="0">
              <a:buNone/>
            </a:pPr>
            <a:r>
              <a:rPr lang="en-US" sz="2600" b="1" dirty="0">
                <a:latin typeface="Arial" panose="020B0604020202020204" pitchFamily="34" charset="0"/>
                <a:cs typeface="Arial" panose="020B0604020202020204" pitchFamily="34" charset="0"/>
              </a:rPr>
              <a:t>	Most lawn grasses</a:t>
            </a:r>
          </a:p>
          <a:p>
            <a:pPr marL="457200" lvl="1" indent="0">
              <a:buNone/>
            </a:pPr>
            <a:r>
              <a:rPr lang="en-US" sz="2600" b="1" dirty="0">
                <a:latin typeface="Arial" panose="020B0604020202020204" pitchFamily="34" charset="0"/>
                <a:cs typeface="Arial" panose="020B0604020202020204" pitchFamily="34" charset="0"/>
              </a:rPr>
              <a:t>	</a:t>
            </a:r>
            <a:r>
              <a:rPr lang="en-US" sz="2600" b="1" i="1" dirty="0">
                <a:latin typeface="Arial" panose="020B0604020202020204" pitchFamily="34" charset="0"/>
                <a:cs typeface="Arial" panose="020B0604020202020204" pitchFamily="34" charset="0"/>
              </a:rPr>
              <a:t>Festuca rubra, </a:t>
            </a:r>
            <a:r>
              <a:rPr lang="en-US" sz="2600" b="1" dirty="0">
                <a:latin typeface="Arial" panose="020B0604020202020204" pitchFamily="34" charset="0"/>
                <a:cs typeface="Arial" panose="020B0604020202020204" pitchFamily="34" charset="0"/>
              </a:rPr>
              <a:t>native mountain red 	fescue is used as turf grass in part 	shade but does not tolerate high traffic                              </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p>
        </p:txBody>
      </p:sp>
      <p:pic>
        <p:nvPicPr>
          <p:cNvPr id="1030" name="Picture 6">
            <a:extLst>
              <a:ext uri="{FF2B5EF4-FFF2-40B4-BE49-F238E27FC236}">
                <a16:creationId xmlns:a16="http://schemas.microsoft.com/office/drawing/2014/main" id="{99D7FFD9-18B2-3A47-A4D1-95E600CD6D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25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32" name="Straight Connector 7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3A7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955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B710-8981-AE4D-AB9C-124BB226B7C2}"/>
              </a:ext>
            </a:extLst>
          </p:cNvPr>
          <p:cNvSpPr>
            <a:spLocks noGrp="1"/>
          </p:cNvSpPr>
          <p:nvPr>
            <p:ph type="title"/>
          </p:nvPr>
        </p:nvSpPr>
        <p:spPr>
          <a:xfrm>
            <a:off x="4965430" y="366029"/>
            <a:ext cx="6586491" cy="1286160"/>
          </a:xfrm>
        </p:spPr>
        <p:txBody>
          <a:bodyPr anchor="b">
            <a:normAutofit/>
          </a:bodyPr>
          <a:lstStyle/>
          <a:p>
            <a:r>
              <a:rPr lang="en-US" b="1" dirty="0">
                <a:latin typeface="Arial" panose="020B0604020202020204" pitchFamily="34" charset="0"/>
                <a:cs typeface="Arial" panose="020B0604020202020204" pitchFamily="34" charset="0"/>
              </a:rPr>
              <a:t>Warm Season Grasses</a:t>
            </a:r>
          </a:p>
        </p:txBody>
      </p:sp>
      <p:sp>
        <p:nvSpPr>
          <p:cNvPr id="3" name="Content Placeholder 2">
            <a:extLst>
              <a:ext uri="{FF2B5EF4-FFF2-40B4-BE49-F238E27FC236}">
                <a16:creationId xmlns:a16="http://schemas.microsoft.com/office/drawing/2014/main" id="{CD61F3C5-4A6F-9B4B-BFF7-103B5C79BB9C}"/>
              </a:ext>
            </a:extLst>
          </p:cNvPr>
          <p:cNvSpPr>
            <a:spLocks noGrp="1"/>
          </p:cNvSpPr>
          <p:nvPr>
            <p:ph idx="1"/>
          </p:nvPr>
        </p:nvSpPr>
        <p:spPr>
          <a:xfrm>
            <a:off x="4635592" y="2274142"/>
            <a:ext cx="7241236" cy="4376854"/>
          </a:xfrm>
        </p:spPr>
        <p:txBody>
          <a:bodyPr>
            <a:normAutofit fontScale="55000" lnSpcReduction="20000"/>
          </a:bodyPr>
          <a:lstStyle/>
          <a:p>
            <a:r>
              <a:rPr lang="en-US" sz="4400" b="1" dirty="0">
                <a:latin typeface="Arial" panose="020B0604020202020204" pitchFamily="34" charset="0"/>
                <a:cs typeface="Arial" panose="020B0604020202020204" pitchFamily="34" charset="0"/>
              </a:rPr>
              <a:t>Flower and grow most actively in warm, dry weather (summer and early fall)</a:t>
            </a:r>
          </a:p>
          <a:p>
            <a:endParaRPr lang="en-US" sz="4400" b="1" dirty="0">
              <a:latin typeface="Arial" panose="020B0604020202020204" pitchFamily="34" charset="0"/>
              <a:cs typeface="Arial" panose="020B0604020202020204" pitchFamily="34" charset="0"/>
            </a:endParaRPr>
          </a:p>
          <a:p>
            <a:r>
              <a:rPr lang="en-US" sz="4400" b="1" dirty="0">
                <a:latin typeface="Arial" panose="020B0604020202020204" pitchFamily="34" charset="0"/>
                <a:cs typeface="Arial" panose="020B0604020202020204" pitchFamily="34" charset="0"/>
              </a:rPr>
              <a:t>Emerge in late spring to early summer</a:t>
            </a:r>
          </a:p>
          <a:p>
            <a:endParaRPr lang="en-US" sz="4400" b="1" dirty="0">
              <a:latin typeface="Arial" panose="020B0604020202020204" pitchFamily="34" charset="0"/>
              <a:cs typeface="Arial" panose="020B0604020202020204" pitchFamily="34" charset="0"/>
            </a:endParaRPr>
          </a:p>
          <a:p>
            <a:r>
              <a:rPr lang="en-US" sz="4400" b="1" dirty="0">
                <a:latin typeface="Arial" panose="020B0604020202020204" pitchFamily="34" charset="0"/>
                <a:cs typeface="Arial" panose="020B0604020202020204" pitchFamily="34" charset="0"/>
              </a:rPr>
              <a:t>Thrive in high temps and low moisture</a:t>
            </a:r>
          </a:p>
          <a:p>
            <a:endParaRPr lang="en-US" sz="4400" b="1" dirty="0">
              <a:latin typeface="Arial" panose="020B0604020202020204" pitchFamily="34" charset="0"/>
              <a:cs typeface="Arial" panose="020B0604020202020204" pitchFamily="34" charset="0"/>
            </a:endParaRPr>
          </a:p>
          <a:p>
            <a:r>
              <a:rPr lang="en-US" sz="4400" b="1" dirty="0">
                <a:latin typeface="Arial" panose="020B0604020202020204" pitchFamily="34" charset="0"/>
                <a:cs typeface="Arial" panose="020B0604020202020204" pitchFamily="34" charset="0"/>
              </a:rPr>
              <a:t>Cut back in early spring (8-20” for native bees)</a:t>
            </a:r>
          </a:p>
          <a:p>
            <a:endParaRPr lang="en-US" sz="4400" b="1" dirty="0">
              <a:latin typeface="Arial" panose="020B0604020202020204" pitchFamily="34" charset="0"/>
              <a:cs typeface="Arial" panose="020B0604020202020204" pitchFamily="34" charset="0"/>
            </a:endParaRPr>
          </a:p>
          <a:p>
            <a:r>
              <a:rPr lang="en-US" sz="4400" b="1" dirty="0">
                <a:latin typeface="Arial" panose="020B0604020202020204" pitchFamily="34" charset="0"/>
                <a:cs typeface="Arial" panose="020B0604020202020204" pitchFamily="34" charset="0"/>
              </a:rPr>
              <a:t>Example: little bluestem</a:t>
            </a:r>
          </a:p>
          <a:p>
            <a:endParaRPr lang="en-US" sz="2000" dirty="0"/>
          </a:p>
        </p:txBody>
      </p:sp>
      <p:pic>
        <p:nvPicPr>
          <p:cNvPr id="2050" name="Picture 2" descr="Little Bluestem Grass Seeds - Schizachyrium | American Meadows">
            <a:extLst>
              <a:ext uri="{FF2B5EF4-FFF2-40B4-BE49-F238E27FC236}">
                <a16:creationId xmlns:a16="http://schemas.microsoft.com/office/drawing/2014/main" id="{49CA61C6-969B-F54B-95AA-A399E82E1A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4" r="1215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2052"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5B7A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4BC3B3-919B-BC40-9752-559001D0E43D}"/>
              </a:ext>
            </a:extLst>
          </p:cNvPr>
          <p:cNvSpPr txBox="1"/>
          <p:nvPr/>
        </p:nvSpPr>
        <p:spPr>
          <a:xfrm>
            <a:off x="315172" y="6321285"/>
            <a:ext cx="3900427"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a:t>
            </a:r>
            <a:r>
              <a:rPr lang="en-US" sz="2400" i="1" dirty="0" err="1">
                <a:solidFill>
                  <a:schemeClr val="bg1"/>
                </a:solidFill>
                <a:latin typeface="Arial" panose="020B0604020202020204" pitchFamily="34" charset="0"/>
                <a:cs typeface="Arial" panose="020B0604020202020204" pitchFamily="34" charset="0"/>
              </a:rPr>
              <a:t>Schizachyrium</a:t>
            </a:r>
            <a:r>
              <a:rPr lang="en-US" sz="2400" i="1" dirty="0">
                <a:solidFill>
                  <a:schemeClr val="bg1"/>
                </a:solidFill>
                <a:latin typeface="Arial" panose="020B0604020202020204" pitchFamily="34" charset="0"/>
                <a:cs typeface="Arial" panose="020B0604020202020204" pitchFamily="34" charset="0"/>
              </a:rPr>
              <a:t> </a:t>
            </a:r>
            <a:r>
              <a:rPr lang="en-US" sz="2400" i="1" dirty="0" err="1">
                <a:solidFill>
                  <a:schemeClr val="bg1"/>
                </a:solidFill>
                <a:latin typeface="Arial" panose="020B0604020202020204" pitchFamily="34" charset="0"/>
                <a:cs typeface="Arial" panose="020B0604020202020204" pitchFamily="34" charset="0"/>
              </a:rPr>
              <a:t>scoparium</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spTree>
    <p:extLst>
      <p:ext uri="{BB962C8B-B14F-4D97-AF65-F5344CB8AC3E}">
        <p14:creationId xmlns:p14="http://schemas.microsoft.com/office/powerpoint/2010/main" val="3813063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Ornamental and Native Grasses for the Landscape | University of Maryland  Extension">
            <a:extLst>
              <a:ext uri="{FF2B5EF4-FFF2-40B4-BE49-F238E27FC236}">
                <a16:creationId xmlns:a16="http://schemas.microsoft.com/office/drawing/2014/main" id="{C14A7284-7797-6441-A219-135FA64889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88" r="5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273CD80-C88F-0444-8220-FDB9CFF1FCFB}"/>
              </a:ext>
            </a:extLst>
          </p:cNvPr>
          <p:cNvSpPr>
            <a:spLocks noGrp="1"/>
          </p:cNvSpPr>
          <p:nvPr>
            <p:ph type="title"/>
          </p:nvPr>
        </p:nvSpPr>
        <p:spPr>
          <a:xfrm>
            <a:off x="6801436" y="543668"/>
            <a:ext cx="4819952" cy="1325563"/>
          </a:xfrm>
        </p:spPr>
        <p:txBody>
          <a:bodyPr>
            <a:normAutofit/>
          </a:bodyPr>
          <a:lstStyle/>
          <a:p>
            <a:r>
              <a:rPr lang="en-US" sz="3600" dirty="0">
                <a:latin typeface="Arial" panose="020B0604020202020204" pitchFamily="34" charset="0"/>
                <a:cs typeface="Arial" panose="020B0604020202020204" pitchFamily="34" charset="0"/>
              </a:rPr>
              <a:t>Many ways to use native graminoids</a:t>
            </a:r>
          </a:p>
        </p:txBody>
      </p:sp>
      <p:sp>
        <p:nvSpPr>
          <p:cNvPr id="3" name="Content Placeholder 2">
            <a:extLst>
              <a:ext uri="{FF2B5EF4-FFF2-40B4-BE49-F238E27FC236}">
                <a16:creationId xmlns:a16="http://schemas.microsoft.com/office/drawing/2014/main" id="{F4EC4E78-B1D1-8049-AEE6-00F685CC54BF}"/>
              </a:ext>
            </a:extLst>
          </p:cNvPr>
          <p:cNvSpPr>
            <a:spLocks noGrp="1"/>
          </p:cNvSpPr>
          <p:nvPr>
            <p:ph idx="1"/>
          </p:nvPr>
        </p:nvSpPr>
        <p:spPr>
          <a:xfrm>
            <a:off x="6524367" y="2135931"/>
            <a:ext cx="5572897" cy="4580996"/>
          </a:xfrm>
        </p:spPr>
        <p:txBody>
          <a:bodyPr anchor="t">
            <a:normAutofit fontScale="85000" lnSpcReduction="10000"/>
          </a:bodyPr>
          <a:lstStyle/>
          <a:p>
            <a:r>
              <a:rPr lang="en-US" dirty="0">
                <a:latin typeface="Arial" panose="020B0604020202020204" pitchFamily="34" charset="0"/>
                <a:cs typeface="Arial" panose="020B0604020202020204" pitchFamily="34" charset="0"/>
              </a:rPr>
              <a:t>Specimen plant in garden/ container</a:t>
            </a:r>
          </a:p>
          <a:p>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masse or with other native plants</a:t>
            </a:r>
          </a:p>
          <a:p>
            <a:pPr lvl="1"/>
            <a:r>
              <a:rPr lang="en-US" sz="2800" dirty="0">
                <a:latin typeface="Arial" panose="020B0604020202020204" pitchFamily="34" charset="0"/>
                <a:cs typeface="Arial" panose="020B0604020202020204" pitchFamily="34" charset="0"/>
              </a:rPr>
              <a:t>Groundcover </a:t>
            </a:r>
          </a:p>
          <a:p>
            <a:pPr lvl="1"/>
            <a:r>
              <a:rPr lang="en-US" sz="2800" dirty="0">
                <a:latin typeface="Arial" panose="020B0604020202020204" pitchFamily="34" charset="0"/>
                <a:cs typeface="Arial" panose="020B0604020202020204" pitchFamily="34" charset="0"/>
              </a:rPr>
              <a:t>Contrast with evergreens or solid surfaces such as walls or paths</a:t>
            </a:r>
          </a:p>
          <a:p>
            <a:pPr lvl="1"/>
            <a:r>
              <a:rPr lang="en-US" sz="2800" dirty="0">
                <a:latin typeface="Arial" panose="020B0604020202020204" pitchFamily="34" charset="0"/>
                <a:cs typeface="Arial" panose="020B0604020202020204" pitchFamily="34" charset="0"/>
              </a:rPr>
              <a:t>Repeat plantings to create pattern</a:t>
            </a:r>
          </a:p>
          <a:p>
            <a:pPr lvl="1"/>
            <a:r>
              <a:rPr lang="en-US" sz="2800" dirty="0">
                <a:latin typeface="Arial" panose="020B0604020202020204" pitchFamily="34" charset="0"/>
                <a:cs typeface="Arial" panose="020B0604020202020204" pitchFamily="34" charset="0"/>
              </a:rPr>
              <a:t>Create prairie or meadow</a:t>
            </a:r>
          </a:p>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Hellstrips</a:t>
            </a:r>
            <a:r>
              <a:rPr lang="en-US" dirty="0">
                <a:latin typeface="Arial" panose="020B0604020202020204" pitchFamily="34" charset="0"/>
                <a:cs typeface="Arial" panose="020B0604020202020204" pitchFamily="34" charset="0"/>
              </a:rPr>
              <a:t>,” xeriscape, rock garden</a:t>
            </a:r>
          </a:p>
          <a:p>
            <a:r>
              <a:rPr lang="en-US" dirty="0">
                <a:latin typeface="Arial" panose="020B0604020202020204" pitchFamily="34" charset="0"/>
                <a:cs typeface="Arial" panose="020B0604020202020204" pitchFamily="34" charset="0"/>
              </a:rPr>
              <a:t> Raingardens</a:t>
            </a:r>
          </a:p>
          <a:p>
            <a:r>
              <a:rPr lang="en-US" dirty="0">
                <a:latin typeface="Arial" panose="020B0604020202020204" pitchFamily="34" charset="0"/>
                <a:cs typeface="Arial" panose="020B0604020202020204" pitchFamily="34" charset="0"/>
              </a:rPr>
              <a:t> Erosion control on slopes</a:t>
            </a:r>
          </a:p>
          <a:p>
            <a:endParaRPr lang="en-US" sz="1800" dirty="0"/>
          </a:p>
        </p:txBody>
      </p:sp>
    </p:spTree>
    <p:extLst>
      <p:ext uri="{BB962C8B-B14F-4D97-AF65-F5344CB8AC3E}">
        <p14:creationId xmlns:p14="http://schemas.microsoft.com/office/powerpoint/2010/main" val="400869517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278F140-C181-3244-B814-C1D9B84F4E1D}"/>
              </a:ext>
            </a:extLst>
          </p:cNvPr>
          <p:cNvSpPr>
            <a:spLocks noGrp="1"/>
          </p:cNvSpPr>
          <p:nvPr>
            <p:ph type="title"/>
          </p:nvPr>
        </p:nvSpPr>
        <p:spPr>
          <a:xfrm>
            <a:off x="838200" y="448721"/>
            <a:ext cx="4707671" cy="1225650"/>
          </a:xfrm>
        </p:spPr>
        <p:txBody>
          <a:bodyPr anchor="b">
            <a:normAutofit/>
          </a:bodyPr>
          <a:lstStyle/>
          <a:p>
            <a:r>
              <a:rPr lang="en-US" sz="2700" b="1" dirty="0">
                <a:solidFill>
                  <a:schemeClr val="bg1"/>
                </a:solidFill>
                <a:latin typeface="Arial" panose="020B0604020202020204" pitchFamily="34" charset="0"/>
                <a:cs typeface="Arial" panose="020B0604020202020204" pitchFamily="34" charset="0"/>
              </a:rPr>
              <a:t>Eastern Bottlebrush Grass</a:t>
            </a:r>
            <a:br>
              <a:rPr lang="en-US" sz="2700" b="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            </a:t>
            </a:r>
            <a:r>
              <a:rPr lang="en-US" sz="2400" b="1" i="1" dirty="0">
                <a:solidFill>
                  <a:schemeClr val="bg1"/>
                </a:solidFill>
                <a:latin typeface="Arial" panose="020B0604020202020204" pitchFamily="34" charset="0"/>
                <a:cs typeface="Arial" panose="020B0604020202020204" pitchFamily="34" charset="0"/>
              </a:rPr>
              <a:t>Elymus </a:t>
            </a:r>
            <a:r>
              <a:rPr lang="en-US" sz="2400" b="1" i="1" dirty="0" err="1">
                <a:solidFill>
                  <a:schemeClr val="bg1"/>
                </a:solidFill>
                <a:latin typeface="Arial" panose="020B0604020202020204" pitchFamily="34" charset="0"/>
                <a:cs typeface="Arial" panose="020B0604020202020204" pitchFamily="34" charset="0"/>
              </a:rPr>
              <a:t>hystrix</a:t>
            </a:r>
            <a:r>
              <a:rPr lang="en-US" sz="2400" b="1" i="1" dirty="0">
                <a:solidFill>
                  <a:schemeClr val="bg1"/>
                </a:solidFill>
                <a:latin typeface="Arial" panose="020B0604020202020204" pitchFamily="34" charset="0"/>
                <a:cs typeface="Arial" panose="020B0604020202020204" pitchFamily="34" charset="0"/>
              </a:rPr>
              <a:t> </a:t>
            </a:r>
            <a:br>
              <a:rPr lang="en-US" sz="2700" b="1" i="1" dirty="0">
                <a:solidFill>
                  <a:schemeClr val="bg1"/>
                </a:solidFill>
                <a:latin typeface="Arial" panose="020B0604020202020204" pitchFamily="34" charset="0"/>
                <a:cs typeface="Arial" panose="020B0604020202020204" pitchFamily="34" charset="0"/>
              </a:rPr>
            </a:br>
            <a:r>
              <a:rPr lang="en-US" sz="2700" b="1" i="1"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(Greek </a:t>
            </a:r>
            <a:r>
              <a:rPr lang="en-US" sz="2400" b="1" i="1" dirty="0" err="1">
                <a:solidFill>
                  <a:schemeClr val="bg1"/>
                </a:solidFill>
                <a:latin typeface="Arial" panose="020B0604020202020204" pitchFamily="34" charset="0"/>
                <a:cs typeface="Arial" panose="020B0604020202020204" pitchFamily="34" charset="0"/>
              </a:rPr>
              <a:t>hystrix</a:t>
            </a:r>
            <a:r>
              <a:rPr lang="en-US" sz="2400" b="1" dirty="0">
                <a:solidFill>
                  <a:schemeClr val="bg1"/>
                </a:solidFill>
                <a:latin typeface="Arial" panose="020B0604020202020204" pitchFamily="34" charset="0"/>
                <a:cs typeface="Arial" panose="020B0604020202020204" pitchFamily="34" charset="0"/>
              </a:rPr>
              <a:t>= hedgehog)</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729E80-1D82-6749-BBC9-83425D65AF15}"/>
              </a:ext>
            </a:extLst>
          </p:cNvPr>
          <p:cNvSpPr>
            <a:spLocks noGrp="1"/>
          </p:cNvSpPr>
          <p:nvPr>
            <p:ph idx="1"/>
          </p:nvPr>
        </p:nvSpPr>
        <p:spPr>
          <a:xfrm>
            <a:off x="345154" y="1939171"/>
            <a:ext cx="5843286" cy="4629389"/>
          </a:xfrm>
        </p:spPr>
        <p:txBody>
          <a:bodyPr>
            <a:normAutofit/>
          </a:bodyPr>
          <a:lstStyle/>
          <a:p>
            <a:r>
              <a:rPr lang="en-US" sz="2400" b="1" dirty="0">
                <a:solidFill>
                  <a:schemeClr val="bg1"/>
                </a:solidFill>
                <a:latin typeface="Arial" panose="020B0604020202020204" pitchFamily="34" charset="0"/>
                <a:cs typeface="Arial" panose="020B0604020202020204" pitchFamily="34" charset="0"/>
              </a:rPr>
              <a:t>Cool season grass, native to MD woodlands and floodplains</a:t>
            </a:r>
          </a:p>
          <a:p>
            <a:r>
              <a:rPr lang="en-US" sz="2400" b="1" dirty="0">
                <a:solidFill>
                  <a:schemeClr val="bg1"/>
                </a:solidFill>
                <a:latin typeface="Arial" panose="020B0604020202020204" pitchFamily="34" charset="0"/>
                <a:cs typeface="Arial" panose="020B0604020202020204" pitchFamily="34" charset="0"/>
              </a:rPr>
              <a:t>Clumping, open habit</a:t>
            </a:r>
          </a:p>
          <a:p>
            <a:r>
              <a:rPr lang="en-US" sz="2400" b="1" dirty="0">
                <a:solidFill>
                  <a:schemeClr val="bg1"/>
                </a:solidFill>
                <a:latin typeface="Arial" panose="020B0604020202020204" pitchFamily="34" charset="0"/>
                <a:cs typeface="Arial" panose="020B0604020202020204" pitchFamily="34" charset="0"/>
              </a:rPr>
              <a:t>Evergreen foliage: ½” wide, 12” long</a:t>
            </a:r>
            <a:endParaRPr lang="en-US" sz="2400" b="1" u="sng"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Height: 2-5’  Spread: 1-2’</a:t>
            </a:r>
          </a:p>
          <a:p>
            <a:r>
              <a:rPr lang="en-US" sz="2400" b="1" dirty="0">
                <a:solidFill>
                  <a:schemeClr val="bg1"/>
                </a:solidFill>
                <a:latin typeface="Arial" panose="020B0604020202020204" pitchFamily="34" charset="0"/>
                <a:cs typeface="Arial" panose="020B0604020202020204" pitchFamily="34" charset="0"/>
              </a:rPr>
              <a:t>Seed heads develop early summer</a:t>
            </a:r>
          </a:p>
          <a:p>
            <a:pPr lvl="1"/>
            <a:r>
              <a:rPr lang="en-US" b="1" dirty="0">
                <a:solidFill>
                  <a:schemeClr val="bg1"/>
                </a:solidFill>
                <a:latin typeface="Arial" panose="020B0604020202020204" pitchFamily="34" charset="0"/>
                <a:cs typeface="Arial" panose="020B0604020202020204" pitchFamily="34" charset="0"/>
              </a:rPr>
              <a:t>Long, stiff bristles (awns)</a:t>
            </a:r>
          </a:p>
          <a:p>
            <a:pPr lvl="1"/>
            <a:r>
              <a:rPr lang="en-US" b="1" dirty="0">
                <a:solidFill>
                  <a:schemeClr val="bg1"/>
                </a:solidFill>
                <a:latin typeface="Arial" panose="020B0604020202020204" pitchFamily="34" charset="0"/>
                <a:cs typeface="Arial" panose="020B0604020202020204" pitchFamily="34" charset="0"/>
              </a:rPr>
              <a:t>Waxy coat on seeds/stem-show best against dark background</a:t>
            </a:r>
          </a:p>
          <a:p>
            <a:pPr marL="457200" lvl="1" indent="0">
              <a:buNone/>
            </a:pPr>
            <a:endParaRPr lang="en-US" sz="26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10" descr="Elymus hystrix - Bottlebrush Grass">
            <a:extLst>
              <a:ext uri="{FF2B5EF4-FFF2-40B4-BE49-F238E27FC236}">
                <a16:creationId xmlns:a16="http://schemas.microsoft.com/office/drawing/2014/main" id="{A54FE54D-225B-244F-A35E-FB543D34F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15"/>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049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C0F508-1CDE-4C40-B745-2CD9DC8D6A11}"/>
              </a:ext>
            </a:extLst>
          </p:cNvPr>
          <p:cNvSpPr>
            <a:spLocks noGrp="1"/>
          </p:cNvSpPr>
          <p:nvPr>
            <p:ph idx="1"/>
          </p:nvPr>
        </p:nvSpPr>
        <p:spPr>
          <a:xfrm>
            <a:off x="546027" y="502920"/>
            <a:ext cx="5495109" cy="5943600"/>
          </a:xfrm>
        </p:spPr>
        <p:txBody>
          <a:bodyPr anchor="t">
            <a:normAutofit fontScale="92500"/>
          </a:bodyPr>
          <a:lstStyle/>
          <a:p>
            <a:pPr marL="0" indent="0">
              <a:buNone/>
            </a:pPr>
            <a:r>
              <a:rPr lang="en-US" sz="1500" b="1"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Growing conditions</a:t>
            </a:r>
          </a:p>
          <a:p>
            <a:pPr marL="0" indent="0">
              <a:buNone/>
            </a:pPr>
            <a:endParaRPr lang="en-US" sz="2600" b="1" dirty="0">
              <a:latin typeface="Arial" panose="020B0604020202020204" pitchFamily="34" charset="0"/>
              <a:cs typeface="Arial" panose="020B0604020202020204" pitchFamily="34" charset="0"/>
            </a:endParaRPr>
          </a:p>
          <a:p>
            <a:pPr lvl="1"/>
            <a:r>
              <a:rPr lang="en-US" sz="2600" b="1" dirty="0">
                <a:latin typeface="Arial" panose="020B0604020202020204" pitchFamily="34" charset="0"/>
                <a:cs typeface="Arial" panose="020B0604020202020204" pitchFamily="34" charset="0"/>
              </a:rPr>
              <a:t>Part sun/part shade</a:t>
            </a:r>
          </a:p>
          <a:p>
            <a:pPr lvl="1"/>
            <a:endParaRPr lang="en-US" sz="2600" b="1" dirty="0">
              <a:latin typeface="Arial" panose="020B0604020202020204" pitchFamily="34" charset="0"/>
              <a:cs typeface="Arial" panose="020B0604020202020204" pitchFamily="34" charset="0"/>
            </a:endParaRPr>
          </a:p>
          <a:p>
            <a:pPr lvl="1"/>
            <a:r>
              <a:rPr lang="en-US" sz="2600" b="1" dirty="0">
                <a:latin typeface="Arial" panose="020B0604020202020204" pitchFamily="34" charset="0"/>
                <a:cs typeface="Arial" panose="020B0604020202020204" pitchFamily="34" charset="0"/>
              </a:rPr>
              <a:t>Moist-average, well drained soil</a:t>
            </a:r>
          </a:p>
          <a:p>
            <a:pPr lvl="1"/>
            <a:endParaRPr lang="en-US" sz="2600" b="1" dirty="0">
              <a:latin typeface="Arial" panose="020B0604020202020204" pitchFamily="34" charset="0"/>
              <a:cs typeface="Arial" panose="020B0604020202020204" pitchFamily="34" charset="0"/>
            </a:endParaRPr>
          </a:p>
          <a:p>
            <a:pPr lvl="1"/>
            <a:r>
              <a:rPr lang="en-US" sz="2600" b="1" dirty="0">
                <a:latin typeface="Arial" panose="020B0604020202020204" pitchFamily="34" charset="0"/>
                <a:cs typeface="Arial" panose="020B0604020202020204" pitchFamily="34" charset="0"/>
              </a:rPr>
              <a:t>Tolerates salt, black walnut, air pollution, drought</a:t>
            </a:r>
          </a:p>
          <a:p>
            <a:pPr lvl="1"/>
            <a:endParaRPr lang="en-US" sz="2600" b="1" dirty="0">
              <a:latin typeface="Arial" panose="020B0604020202020204" pitchFamily="34" charset="0"/>
              <a:cs typeface="Arial" panose="020B0604020202020204" pitchFamily="34" charset="0"/>
            </a:endParaRPr>
          </a:p>
          <a:p>
            <a:pPr lvl="1"/>
            <a:r>
              <a:rPr lang="en-US" sz="2600" b="1" dirty="0">
                <a:latin typeface="Arial" panose="020B0604020202020204" pitchFamily="34" charset="0"/>
                <a:cs typeface="Arial" panose="020B0604020202020204" pitchFamily="34" charset="0"/>
              </a:rPr>
              <a:t>No serious pests or diseases</a:t>
            </a:r>
          </a:p>
          <a:p>
            <a:pPr lvl="1"/>
            <a:endParaRPr lang="en-US" sz="2600" b="1" dirty="0">
              <a:latin typeface="Arial" panose="020B0604020202020204" pitchFamily="34" charset="0"/>
              <a:cs typeface="Arial" panose="020B0604020202020204" pitchFamily="34" charset="0"/>
            </a:endParaRPr>
          </a:p>
          <a:p>
            <a:pPr lvl="1"/>
            <a:r>
              <a:rPr lang="en-US" sz="2600" b="1" dirty="0">
                <a:latin typeface="Arial" panose="020B0604020202020204" pitchFamily="34" charset="0"/>
                <a:cs typeface="Arial" panose="020B0604020202020204" pitchFamily="34" charset="0"/>
              </a:rPr>
              <a:t>Deer rarely damage</a:t>
            </a:r>
          </a:p>
          <a:p>
            <a:pPr lvl="1"/>
            <a:endParaRPr lang="en-US" sz="2600" b="1" dirty="0">
              <a:latin typeface="Arial" panose="020B0604020202020204" pitchFamily="34" charset="0"/>
              <a:cs typeface="Arial" panose="020B0604020202020204" pitchFamily="34" charset="0"/>
            </a:endParaRPr>
          </a:p>
          <a:p>
            <a:pPr lvl="1"/>
            <a:r>
              <a:rPr lang="en-US" sz="2600" b="1" dirty="0">
                <a:latin typeface="Arial" panose="020B0604020202020204" pitchFamily="34" charset="0"/>
                <a:cs typeface="Arial" panose="020B0604020202020204" pitchFamily="34" charset="0"/>
              </a:rPr>
              <a:t>Prefers calcium rich soil-grow near concrete or add seashells!</a:t>
            </a:r>
          </a:p>
          <a:p>
            <a:pPr marL="914400" lvl="2" indent="0">
              <a:buNone/>
            </a:pPr>
            <a:endParaRPr lang="en-US" sz="150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01C073ED-8E11-6642-A8AD-12F2ED1B35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695"/>
          <a:stretch/>
        </p:blipFill>
        <p:spPr bwMode="auto">
          <a:xfrm>
            <a:off x="6696891" y="10"/>
            <a:ext cx="549510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1590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A5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8276DC-6579-C04F-A876-5FF62B17E01F}"/>
              </a:ext>
            </a:extLst>
          </p:cNvPr>
          <p:cNvSpPr>
            <a:spLocks noGrp="1"/>
          </p:cNvSpPr>
          <p:nvPr>
            <p:ph type="title"/>
          </p:nvPr>
        </p:nvSpPr>
        <p:spPr>
          <a:xfrm>
            <a:off x="524256" y="491260"/>
            <a:ext cx="6594189" cy="1625210"/>
          </a:xfrm>
        </p:spPr>
        <p:txBody>
          <a:bodyPr>
            <a:normAutofit/>
          </a:bodyPr>
          <a:lstStyle/>
          <a:p>
            <a:r>
              <a:rPr lang="en-US" sz="3700" b="1" dirty="0">
                <a:solidFill>
                  <a:srgbClr val="FFFFFF"/>
                </a:solidFill>
                <a:latin typeface="Arial" panose="020B0604020202020204" pitchFamily="34" charset="0"/>
                <a:cs typeface="Arial" panose="020B0604020202020204" pitchFamily="34" charset="0"/>
              </a:rPr>
              <a:t>Bottlebrush Grass: Maintenance and Benefits</a:t>
            </a:r>
          </a:p>
        </p:txBody>
      </p:sp>
      <p:pic>
        <p:nvPicPr>
          <p:cNvPr id="1028" name="Picture 4" descr="Northern Pearly-eye">
            <a:extLst>
              <a:ext uri="{FF2B5EF4-FFF2-40B4-BE49-F238E27FC236}">
                <a16:creationId xmlns:a16="http://schemas.microsoft.com/office/drawing/2014/main" id="{DFCCAF63-33D0-B74C-8F95-CD7D9290E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57" r="15161" b="1"/>
          <a:stretch/>
        </p:blipFill>
        <p:spPr bwMode="auto">
          <a:xfrm>
            <a:off x="327546" y="2454903"/>
            <a:ext cx="3442801" cy="4080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50EDCFE-5A9D-684D-A732-6172331BF7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13"/>
          <a:stretch/>
        </p:blipFill>
        <p:spPr bwMode="auto">
          <a:xfrm>
            <a:off x="3942260" y="2454901"/>
            <a:ext cx="3442803" cy="4080255"/>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24FF3BD-DAAC-1A4B-ACDC-A892C5DF7DD8}"/>
              </a:ext>
            </a:extLst>
          </p:cNvPr>
          <p:cNvSpPr>
            <a:spLocks noGrp="1"/>
          </p:cNvSpPr>
          <p:nvPr>
            <p:ph idx="1"/>
          </p:nvPr>
        </p:nvSpPr>
        <p:spPr>
          <a:xfrm>
            <a:off x="7582563" y="609600"/>
            <a:ext cx="4281891" cy="5925555"/>
          </a:xfrm>
        </p:spPr>
        <p:txBody>
          <a:bodyPr anchor="ctr">
            <a:normAutofit fontScale="85000" lnSpcReduction="20000"/>
          </a:bodyPr>
          <a:lstStyle/>
          <a:p>
            <a:r>
              <a:rPr lang="en-US" b="1" dirty="0">
                <a:solidFill>
                  <a:srgbClr val="FFFFFF"/>
                </a:solidFill>
                <a:cs typeface="Arial" panose="020B0604020202020204" pitchFamily="34" charset="0"/>
              </a:rPr>
              <a:t>Maintenance</a:t>
            </a:r>
          </a:p>
          <a:p>
            <a:pPr lvl="1"/>
            <a:r>
              <a:rPr lang="en-US" sz="2800" b="1" dirty="0">
                <a:solidFill>
                  <a:srgbClr val="FFFFFF"/>
                </a:solidFill>
                <a:cs typeface="Arial" panose="020B0604020202020204" pitchFamily="34" charset="0"/>
              </a:rPr>
              <a:t>Seeds shatter Aug.-Sept. </a:t>
            </a:r>
          </a:p>
          <a:p>
            <a:pPr lvl="1"/>
            <a:r>
              <a:rPr lang="en-US" sz="2800" b="1" dirty="0">
                <a:solidFill>
                  <a:srgbClr val="FFFFFF"/>
                </a:solidFill>
                <a:cs typeface="Arial" panose="020B0604020202020204" pitchFamily="34" charset="0"/>
              </a:rPr>
              <a:t>Self-seeds, form colonies</a:t>
            </a:r>
          </a:p>
          <a:p>
            <a:pPr lvl="1"/>
            <a:r>
              <a:rPr lang="en-US" sz="2800" b="1" dirty="0">
                <a:solidFill>
                  <a:srgbClr val="FFFFFF"/>
                </a:solidFill>
                <a:cs typeface="Arial" panose="020B0604020202020204" pitchFamily="34" charset="0"/>
              </a:rPr>
              <a:t>Cut stems in fall, foliage late winter</a:t>
            </a:r>
          </a:p>
          <a:p>
            <a:pPr lvl="1"/>
            <a:endParaRPr lang="en-US" sz="2800" b="1" dirty="0">
              <a:solidFill>
                <a:srgbClr val="FFFFFF"/>
              </a:solidFill>
              <a:cs typeface="Arial" panose="020B0604020202020204" pitchFamily="34" charset="0"/>
            </a:endParaRPr>
          </a:p>
          <a:p>
            <a:r>
              <a:rPr lang="en-US" b="1" dirty="0">
                <a:solidFill>
                  <a:srgbClr val="FFFFFF"/>
                </a:solidFill>
                <a:cs typeface="Arial" panose="020B0604020202020204" pitchFamily="34" charset="0"/>
              </a:rPr>
              <a:t>Landscape-most shade tolerant native grass</a:t>
            </a:r>
          </a:p>
          <a:p>
            <a:pPr lvl="1"/>
            <a:r>
              <a:rPr lang="en-US" sz="2800" b="1" dirty="0">
                <a:solidFill>
                  <a:srgbClr val="FFFFFF"/>
                </a:solidFill>
                <a:cs typeface="Arial" panose="020B0604020202020204" pitchFamily="34" charset="0"/>
              </a:rPr>
              <a:t>Evergreen foliage in winter</a:t>
            </a:r>
          </a:p>
          <a:p>
            <a:pPr lvl="1"/>
            <a:r>
              <a:rPr lang="en-US" sz="2800" b="1" dirty="0">
                <a:solidFill>
                  <a:srgbClr val="FFFFFF"/>
                </a:solidFill>
                <a:cs typeface="Arial" panose="020B0604020202020204" pitchFamily="34" charset="0"/>
              </a:rPr>
              <a:t>Lightly shaded woodland gardens, forest edge</a:t>
            </a:r>
          </a:p>
          <a:p>
            <a:pPr lvl="1"/>
            <a:r>
              <a:rPr lang="en-US" sz="2800" b="1" dirty="0">
                <a:solidFill>
                  <a:srgbClr val="FFFFFF"/>
                </a:solidFill>
                <a:cs typeface="Arial" panose="020B0604020202020204" pitchFamily="34" charset="0"/>
              </a:rPr>
              <a:t>Dry shade</a:t>
            </a:r>
          </a:p>
          <a:p>
            <a:pPr lvl="1"/>
            <a:r>
              <a:rPr lang="en-US" sz="2800" b="1" dirty="0">
                <a:solidFill>
                  <a:srgbClr val="FFFFFF"/>
                </a:solidFill>
                <a:cs typeface="Arial" panose="020B0604020202020204" pitchFamily="34" charset="0"/>
              </a:rPr>
              <a:t>Erosion control</a:t>
            </a:r>
          </a:p>
          <a:p>
            <a:pPr marL="457200" lvl="1" indent="0">
              <a:buNone/>
            </a:pPr>
            <a:endParaRPr lang="en-US" sz="2800" b="1" dirty="0">
              <a:solidFill>
                <a:srgbClr val="FFFFFF"/>
              </a:solidFill>
              <a:cs typeface="Arial" panose="020B0604020202020204" pitchFamily="34" charset="0"/>
            </a:endParaRPr>
          </a:p>
          <a:p>
            <a:r>
              <a:rPr lang="en-US" b="1" dirty="0">
                <a:solidFill>
                  <a:srgbClr val="FFFFFF"/>
                </a:solidFill>
                <a:cs typeface="Arial" panose="020B0604020202020204" pitchFamily="34" charset="0"/>
              </a:rPr>
              <a:t>Host plant: many Lepidoptera, including Northern pearly eye </a:t>
            </a:r>
          </a:p>
          <a:p>
            <a:pPr marL="0" indent="0">
              <a:buNone/>
            </a:pPr>
            <a:endParaRPr lang="en-US" b="1" dirty="0">
              <a:solidFill>
                <a:srgbClr val="FFFFFF"/>
              </a:solidFill>
              <a:cs typeface="Arial" panose="020B0604020202020204" pitchFamily="34" charset="0"/>
            </a:endParaRPr>
          </a:p>
          <a:p>
            <a:r>
              <a:rPr lang="en-US" b="1" dirty="0">
                <a:solidFill>
                  <a:srgbClr val="FFFFFF"/>
                </a:solidFill>
                <a:cs typeface="Arial" panose="020B0604020202020204" pitchFamily="34" charset="0"/>
              </a:rPr>
              <a:t>Seeds for birds</a:t>
            </a:r>
          </a:p>
          <a:p>
            <a:endParaRPr lang="en-US" sz="1700" dirty="0">
              <a:solidFill>
                <a:srgbClr val="FFFFFF"/>
              </a:solidFill>
            </a:endParaRPr>
          </a:p>
        </p:txBody>
      </p:sp>
    </p:spTree>
    <p:extLst>
      <p:ext uri="{BB962C8B-B14F-4D97-AF65-F5344CB8AC3E}">
        <p14:creationId xmlns:p14="http://schemas.microsoft.com/office/powerpoint/2010/main" val="164336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a:extLst>
              <a:ext uri="{FF2B5EF4-FFF2-40B4-BE49-F238E27FC236}">
                <a16:creationId xmlns:a16="http://schemas.microsoft.com/office/drawing/2014/main" id="{EE9E4912-A43C-6B4E-9918-F5BC3354CF0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413" b="8212"/>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ye-catching dried seed heads at the Glencarlyn Library Community Garden">
            <a:extLst>
              <a:ext uri="{FF2B5EF4-FFF2-40B4-BE49-F238E27FC236}">
                <a16:creationId xmlns:a16="http://schemas.microsoft.com/office/drawing/2014/main" id="{59B7CE9A-080B-5647-8BB4-4A193F04E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4"/>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ame 7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D33CD17-6130-4B47-8EE5-D5A37C02B101}"/>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3200" b="1" kern="1200" dirty="0">
                <a:solidFill>
                  <a:srgbClr val="080808"/>
                </a:solidFill>
                <a:latin typeface="Arial" panose="020B0604020202020204" pitchFamily="34" charset="0"/>
                <a:cs typeface="Arial" panose="020B0604020202020204" pitchFamily="34" charset="0"/>
              </a:rPr>
              <a:t> Cool season</a:t>
            </a:r>
            <a:br>
              <a:rPr lang="en-US" sz="3200" b="1" kern="1200" dirty="0">
                <a:solidFill>
                  <a:srgbClr val="080808"/>
                </a:solidFill>
                <a:latin typeface="Arial" panose="020B0604020202020204" pitchFamily="34" charset="0"/>
                <a:cs typeface="Arial" panose="020B0604020202020204" pitchFamily="34" charset="0"/>
              </a:rPr>
            </a:br>
            <a:r>
              <a:rPr lang="en-US" sz="3200" b="1" kern="1200" dirty="0">
                <a:solidFill>
                  <a:srgbClr val="080808"/>
                </a:solidFill>
                <a:latin typeface="Arial" panose="020B0604020202020204" pitchFamily="34" charset="0"/>
                <a:cs typeface="Arial" panose="020B0604020202020204" pitchFamily="34" charset="0"/>
              </a:rPr>
              <a:t>Sea oats</a:t>
            </a:r>
          </a:p>
        </p:txBody>
      </p:sp>
      <p:sp>
        <p:nvSpPr>
          <p:cNvPr id="4" name="TextBox 3">
            <a:extLst>
              <a:ext uri="{FF2B5EF4-FFF2-40B4-BE49-F238E27FC236}">
                <a16:creationId xmlns:a16="http://schemas.microsoft.com/office/drawing/2014/main" id="{A23A0B16-6600-1949-AE1A-2D2521DCD514}"/>
              </a:ext>
            </a:extLst>
          </p:cNvPr>
          <p:cNvSpPr txBox="1"/>
          <p:nvPr/>
        </p:nvSpPr>
        <p:spPr>
          <a:xfrm>
            <a:off x="2620108" y="5813484"/>
            <a:ext cx="1249060" cy="369332"/>
          </a:xfrm>
          <a:prstGeom prst="rect">
            <a:avLst/>
          </a:prstGeom>
          <a:noFill/>
        </p:spPr>
        <p:txBody>
          <a:bodyPr wrap="none" rtlCol="0">
            <a:spAutoFit/>
          </a:bodyPr>
          <a:lstStyle/>
          <a:p>
            <a:r>
              <a:rPr lang="en-US" dirty="0">
                <a:solidFill>
                  <a:schemeClr val="bg1"/>
                </a:solidFill>
              </a:rPr>
              <a:t>Elaine Mills</a:t>
            </a:r>
          </a:p>
        </p:txBody>
      </p:sp>
    </p:spTree>
    <p:extLst>
      <p:ext uri="{BB962C8B-B14F-4D97-AF65-F5344CB8AC3E}">
        <p14:creationId xmlns:p14="http://schemas.microsoft.com/office/powerpoint/2010/main" val="3196459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Northern Sea Oats for Sale Online - The Greenhouse">
            <a:extLst>
              <a:ext uri="{FF2B5EF4-FFF2-40B4-BE49-F238E27FC236}">
                <a16:creationId xmlns:a16="http://schemas.microsoft.com/office/drawing/2014/main" id="{82DE5A5A-F464-C941-BCB4-AD476857794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0832" r="-1" b="4076"/>
          <a:stretch/>
        </p:blipFill>
        <p:spPr bwMode="auto">
          <a:xfrm>
            <a:off x="-1" y="190"/>
            <a:ext cx="8128855" cy="5291194"/>
          </a:xfrm>
          <a:prstGeom prst="rect">
            <a:avLst/>
          </a:prstGeom>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774B9-268E-D146-BF4A-603DA4BF6A08}"/>
              </a:ext>
            </a:extLst>
          </p:cNvPr>
          <p:cNvSpPr>
            <a:spLocks noGrp="1"/>
          </p:cNvSpPr>
          <p:nvPr>
            <p:ph type="title"/>
          </p:nvPr>
        </p:nvSpPr>
        <p:spPr>
          <a:xfrm>
            <a:off x="399914" y="5536090"/>
            <a:ext cx="11083968" cy="1104553"/>
          </a:xfrm>
        </p:spPr>
        <p:txBody>
          <a:bodyPr vert="horz" lIns="91440" tIns="45720" rIns="91440" bIns="45720" rtlCol="0" anchor="ctr">
            <a:noAutofit/>
          </a:bodyPr>
          <a:lstStyle/>
          <a:p>
            <a:r>
              <a:rPr lang="en-US" sz="2400" b="1" kern="1200" dirty="0">
                <a:solidFill>
                  <a:srgbClr val="FFFFFF"/>
                </a:solidFill>
                <a:latin typeface="Arial" panose="020B0604020202020204" pitchFamily="34" charset="0"/>
                <a:cs typeface="Arial" panose="020B0604020202020204" pitchFamily="34" charset="0"/>
              </a:rPr>
              <a:t>Indian, Wood Oats, or River Oats</a:t>
            </a:r>
            <a:br>
              <a:rPr lang="en-US" sz="2400" b="1" dirty="0">
                <a:solidFill>
                  <a:srgbClr val="FFFFFF"/>
                </a:solidFill>
                <a:latin typeface="Arial" panose="020B0604020202020204" pitchFamily="34" charset="0"/>
                <a:cs typeface="Arial" panose="020B0604020202020204" pitchFamily="34" charset="0"/>
              </a:rPr>
            </a:br>
            <a:r>
              <a:rPr lang="en-US" sz="2400" b="1" kern="1200" dirty="0">
                <a:solidFill>
                  <a:srgbClr val="FFFFFF"/>
                </a:solidFill>
                <a:latin typeface="Arial" panose="020B0604020202020204" pitchFamily="34" charset="0"/>
                <a:cs typeface="Arial" panose="020B0604020202020204" pitchFamily="34" charset="0"/>
              </a:rPr>
              <a:t>Beautiful, tall, upright, clumping, </a:t>
            </a:r>
            <a:br>
              <a:rPr lang="en-US" sz="2400" b="1" kern="1200" dirty="0">
                <a:solidFill>
                  <a:srgbClr val="FFFFFF"/>
                </a:solidFill>
                <a:latin typeface="Arial" panose="020B0604020202020204" pitchFamily="34" charset="0"/>
                <a:cs typeface="Arial" panose="020B0604020202020204" pitchFamily="34" charset="0"/>
              </a:rPr>
            </a:br>
            <a:r>
              <a:rPr lang="en-US" sz="2400" b="1" u="sng" kern="1200" dirty="0">
                <a:solidFill>
                  <a:srgbClr val="FFFFFF"/>
                </a:solidFill>
                <a:latin typeface="Arial" panose="020B0604020202020204" pitchFamily="34" charset="0"/>
                <a:cs typeface="Arial" panose="020B0604020202020204" pitchFamily="34" charset="0"/>
              </a:rPr>
              <a:t>woodland</a:t>
            </a:r>
            <a:r>
              <a:rPr lang="en-US" sz="2400" b="1" kern="1200" dirty="0">
                <a:solidFill>
                  <a:srgbClr val="FFFFFF"/>
                </a:solidFill>
                <a:latin typeface="Arial" panose="020B0604020202020204" pitchFamily="34" charset="0"/>
                <a:cs typeface="Arial" panose="020B0604020202020204" pitchFamily="34" charset="0"/>
              </a:rPr>
              <a:t> grass</a:t>
            </a:r>
          </a:p>
        </p:txBody>
      </p:sp>
      <p:sp>
        <p:nvSpPr>
          <p:cNvPr id="80" name="Rectangle 7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hasmanthium latifolium (Indian woodoats)">
            <a:extLst>
              <a:ext uri="{FF2B5EF4-FFF2-40B4-BE49-F238E27FC236}">
                <a16:creationId xmlns:a16="http://schemas.microsoft.com/office/drawing/2014/main" id="{760B5C4B-4B90-6F45-A1FB-C034553CFE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072" r="2" b="2"/>
          <a:stretch/>
        </p:blipFill>
        <p:spPr bwMode="auto">
          <a:xfrm>
            <a:off x="8128856" y="1"/>
            <a:ext cx="4063143" cy="529138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539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041D-F5A7-6347-A804-0A552759F3C8}"/>
              </a:ext>
            </a:extLst>
          </p:cNvPr>
          <p:cNvSpPr>
            <a:spLocks noGrp="1"/>
          </p:cNvSpPr>
          <p:nvPr>
            <p:ph type="title"/>
          </p:nvPr>
        </p:nvSpPr>
        <p:spPr>
          <a:xfrm>
            <a:off x="5069940" y="182244"/>
            <a:ext cx="6172200" cy="1828800"/>
          </a:xfrm>
        </p:spPr>
        <p:txBody>
          <a:bodyPr>
            <a:normAutofit fontScale="90000"/>
          </a:bodyPr>
          <a:lstStyle/>
          <a:p>
            <a:r>
              <a:rPr lang="en-US" sz="2400" b="1" i="1" dirty="0">
                <a:latin typeface="Arial" panose="020B0604020202020204" pitchFamily="34" charset="0"/>
                <a:cs typeface="Arial" panose="020B0604020202020204" pitchFamily="34" charset="0"/>
              </a:rPr>
              <a:t>        </a:t>
            </a:r>
            <a:br>
              <a:rPr lang="en-US" sz="2400" b="1" i="1"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            </a:t>
            </a:r>
            <a:r>
              <a:rPr lang="en-US" sz="3100" b="1" dirty="0">
                <a:latin typeface="Arial" panose="020B0604020202020204" pitchFamily="34" charset="0"/>
                <a:cs typeface="Arial" panose="020B0604020202020204" pitchFamily="34" charset="0"/>
              </a:rPr>
              <a:t>Northern (Inland) Sea Oats</a:t>
            </a:r>
            <a:br>
              <a:rPr lang="en-US" sz="31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Chasmanthium</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latifolium</a:t>
            </a:r>
            <a:br>
              <a:rPr lang="en-US" sz="27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r>
              <a:rPr lang="en-US" sz="2400" dirty="0"/>
              <a:t>    </a:t>
            </a:r>
          </a:p>
        </p:txBody>
      </p:sp>
      <p:pic>
        <p:nvPicPr>
          <p:cNvPr id="3074" name="Picture 2" descr="Chasmanthium latifolium (Inland Sea Oats) — Wetland Plants Inc">
            <a:extLst>
              <a:ext uri="{FF2B5EF4-FFF2-40B4-BE49-F238E27FC236}">
                <a16:creationId xmlns:a16="http://schemas.microsoft.com/office/drawing/2014/main" id="{6B9D4C93-AED8-B14F-BC9D-84B4E1592A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6" r="-1" b="-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F4D62E1-C021-E347-98D0-0103F16DA444}"/>
              </a:ext>
            </a:extLst>
          </p:cNvPr>
          <p:cNvSpPr>
            <a:spLocks noGrp="1"/>
          </p:cNvSpPr>
          <p:nvPr>
            <p:ph idx="1"/>
          </p:nvPr>
        </p:nvSpPr>
        <p:spPr>
          <a:xfrm>
            <a:off x="5069940" y="1668780"/>
            <a:ext cx="6172200" cy="4512564"/>
          </a:xfrm>
        </p:spPr>
        <p:txBody>
          <a:bodyPr>
            <a:noAutofit/>
          </a:bodyPr>
          <a:lstStyle/>
          <a:p>
            <a:r>
              <a:rPr lang="en-US" sz="2400" b="1" dirty="0">
                <a:latin typeface="Arial" panose="020B0604020202020204" pitchFamily="34" charset="0"/>
                <a:cs typeface="Arial" panose="020B0604020202020204" pitchFamily="34" charset="0"/>
              </a:rPr>
              <a:t>Light Requirements- sun, part-sun, part-shade</a:t>
            </a:r>
          </a:p>
          <a:p>
            <a:r>
              <a:rPr lang="en-US" sz="2400" b="1" dirty="0">
                <a:latin typeface="Arial" panose="020B0604020202020204" pitchFamily="34" charset="0"/>
                <a:cs typeface="Arial" panose="020B0604020202020204" pitchFamily="34" charset="0"/>
              </a:rPr>
              <a:t>Soil Moisture- dry, moist, wet </a:t>
            </a:r>
          </a:p>
          <a:p>
            <a:r>
              <a:rPr lang="en-US" sz="2400" b="1" dirty="0">
                <a:latin typeface="Arial" panose="020B0604020202020204" pitchFamily="34" charset="0"/>
                <a:cs typeface="Arial" panose="020B0604020202020204" pitchFamily="34" charset="0"/>
              </a:rPr>
              <a:t>Soil Description- average, well-drained</a:t>
            </a:r>
          </a:p>
          <a:p>
            <a:r>
              <a:rPr lang="en-US" sz="2400" b="1" dirty="0">
                <a:latin typeface="Arial" panose="020B0604020202020204" pitchFamily="34" charset="0"/>
                <a:cs typeface="Arial" panose="020B0604020202020204" pitchFamily="34" charset="0"/>
              </a:rPr>
              <a:t>Height  2’-5’   Spread 2-3’</a:t>
            </a:r>
          </a:p>
          <a:p>
            <a:r>
              <a:rPr lang="en-US" sz="2400" b="1" dirty="0">
                <a:latin typeface="Arial" panose="020B0604020202020204" pitchFamily="34" charset="0"/>
                <a:cs typeface="Arial" panose="020B0604020202020204" pitchFamily="34" charset="0"/>
              </a:rPr>
              <a:t>Bloom Time- June-September</a:t>
            </a:r>
          </a:p>
          <a:p>
            <a:r>
              <a:rPr lang="en-US" sz="2400" b="1" dirty="0">
                <a:latin typeface="Arial" panose="020B0604020202020204" pitchFamily="34" charset="0"/>
                <a:cs typeface="Arial" panose="020B0604020202020204" pitchFamily="34" charset="0"/>
              </a:rPr>
              <a:t>Bloom Color-green, dries to tan for fall interest</a:t>
            </a:r>
          </a:p>
          <a:p>
            <a:r>
              <a:rPr lang="en-US" sz="2400" b="1" dirty="0">
                <a:latin typeface="Arial" panose="020B0604020202020204" pitchFamily="34" charset="0"/>
                <a:cs typeface="Arial" panose="020B0604020202020204" pitchFamily="34" charset="0"/>
              </a:rPr>
              <a:t>Use in groups, borders, rain garden, slopes, erosion</a:t>
            </a:r>
          </a:p>
        </p:txBody>
      </p:sp>
    </p:spTree>
    <p:extLst>
      <p:ext uri="{BB962C8B-B14F-4D97-AF65-F5344CB8AC3E}">
        <p14:creationId xmlns:p14="http://schemas.microsoft.com/office/powerpoint/2010/main" val="419453278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Little Bluestem always compliments a mix of natives. ">
            <a:extLst>
              <a:ext uri="{FF2B5EF4-FFF2-40B4-BE49-F238E27FC236}">
                <a16:creationId xmlns:a16="http://schemas.microsoft.com/office/drawing/2014/main" id="{FEEBAB93-B276-5742-ABD3-2B57FBCE6C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409" b="-1"/>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2" name="Freeform: Shape 13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0BBA4A-D539-424B-B350-C2540D423E73}"/>
              </a:ext>
            </a:extLst>
          </p:cNvPr>
          <p:cNvSpPr>
            <a:spLocks noGrp="1"/>
          </p:cNvSpPr>
          <p:nvPr>
            <p:ph type="title"/>
          </p:nvPr>
        </p:nvSpPr>
        <p:spPr>
          <a:xfrm>
            <a:off x="804672" y="78335"/>
            <a:ext cx="5266155" cy="1325563"/>
          </a:xfrm>
        </p:spPr>
        <p:txBody>
          <a:bodyPr>
            <a:normAutofit/>
          </a:bodyPr>
          <a:lstStyle/>
          <a:p>
            <a:r>
              <a:rPr lang="en-US" dirty="0"/>
              <a:t>				          </a:t>
            </a:r>
            <a:r>
              <a:rPr lang="en-US" b="1" dirty="0">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47570CFC-7C13-514A-94AA-9AE63158AC83}"/>
              </a:ext>
            </a:extLst>
          </p:cNvPr>
          <p:cNvSpPr>
            <a:spLocks noGrp="1"/>
          </p:cNvSpPr>
          <p:nvPr>
            <p:ph idx="1"/>
          </p:nvPr>
        </p:nvSpPr>
        <p:spPr>
          <a:xfrm>
            <a:off x="602674" y="1507809"/>
            <a:ext cx="4509654" cy="4669154"/>
          </a:xfrm>
        </p:spPr>
        <p:txBody>
          <a:bodyPr>
            <a:normAutofit lnSpcReduction="10000"/>
          </a:bodyPr>
          <a:lstStyle/>
          <a:p>
            <a:r>
              <a:rPr lang="en-US" sz="3200" b="1" dirty="0">
                <a:latin typeface="Arial" panose="020B0604020202020204" pitchFamily="34" charset="0"/>
                <a:cs typeface="Arial" panose="020B0604020202020204" pitchFamily="34" charset="0"/>
              </a:rPr>
              <a:t>Why grow them?</a:t>
            </a:r>
          </a:p>
          <a:p>
            <a:r>
              <a:rPr lang="en-US" sz="3200" b="1" dirty="0">
                <a:latin typeface="Arial" panose="020B0604020202020204" pitchFamily="34" charset="0"/>
                <a:cs typeface="Arial" panose="020B0604020202020204" pitchFamily="34" charset="0"/>
              </a:rPr>
              <a:t>Vocabulary</a:t>
            </a:r>
          </a:p>
          <a:p>
            <a:r>
              <a:rPr lang="en-US" sz="3200" b="1" dirty="0">
                <a:latin typeface="Arial" panose="020B0604020202020204" pitchFamily="34" charset="0"/>
                <a:cs typeface="Arial" panose="020B0604020202020204" pitchFamily="34" charset="0"/>
              </a:rPr>
              <a:t>Structure</a:t>
            </a:r>
          </a:p>
          <a:p>
            <a:r>
              <a:rPr lang="en-US" sz="3200" b="1" dirty="0">
                <a:latin typeface="Arial" panose="020B0604020202020204" pitchFamily="34" charset="0"/>
                <a:cs typeface="Arial" panose="020B0604020202020204" pitchFamily="34" charset="0"/>
              </a:rPr>
              <a:t>9 Grasses</a:t>
            </a:r>
          </a:p>
          <a:p>
            <a:pPr lvl="1"/>
            <a:r>
              <a:rPr lang="en-US" sz="2800" b="1" dirty="0">
                <a:latin typeface="Arial" panose="020B0604020202020204" pitchFamily="34" charset="0"/>
                <a:cs typeface="Arial" panose="020B0604020202020204" pitchFamily="34" charset="0"/>
              </a:rPr>
              <a:t>3 Cool season</a:t>
            </a:r>
          </a:p>
          <a:p>
            <a:pPr lvl="1"/>
            <a:r>
              <a:rPr lang="en-US" sz="2800" b="1" dirty="0">
                <a:latin typeface="Arial" panose="020B0604020202020204" pitchFamily="34" charset="0"/>
                <a:cs typeface="Arial" panose="020B0604020202020204" pitchFamily="34" charset="0"/>
              </a:rPr>
              <a:t>6 Warm season</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4 Sedges</a:t>
            </a:r>
          </a:p>
          <a:p>
            <a:r>
              <a:rPr lang="en-US" sz="3200" b="1" dirty="0">
                <a:latin typeface="Arial" panose="020B0604020202020204" pitchFamily="34" charset="0"/>
                <a:cs typeface="Arial" panose="020B0604020202020204" pitchFamily="34" charset="0"/>
              </a:rPr>
              <a:t>1 Rush</a:t>
            </a:r>
          </a:p>
          <a:p>
            <a:r>
              <a:rPr lang="en-US" sz="3200" b="1" dirty="0">
                <a:latin typeface="Arial" panose="020B0604020202020204" pitchFamily="34" charset="0"/>
                <a:cs typeface="Arial" panose="020B0604020202020204" pitchFamily="34" charset="0"/>
              </a:rPr>
              <a:t>References</a:t>
            </a:r>
          </a:p>
          <a:p>
            <a:endParaRPr lang="en-US" sz="1700" dirty="0"/>
          </a:p>
        </p:txBody>
      </p:sp>
    </p:spTree>
    <p:extLst>
      <p:ext uri="{BB962C8B-B14F-4D97-AF65-F5344CB8AC3E}">
        <p14:creationId xmlns:p14="http://schemas.microsoft.com/office/powerpoint/2010/main" val="39262346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5B597-8250-8D4F-AEC7-65E8A22CD19C}"/>
              </a:ext>
            </a:extLst>
          </p:cNvPr>
          <p:cNvSpPr>
            <a:spLocks noGrp="1"/>
          </p:cNvSpPr>
          <p:nvPr>
            <p:ph type="title"/>
          </p:nvPr>
        </p:nvSpPr>
        <p:spPr>
          <a:xfrm>
            <a:off x="5297762" y="159064"/>
            <a:ext cx="6251110" cy="1783080"/>
          </a:xfrm>
        </p:spPr>
        <p:txBody>
          <a:bodyPr anchor="b">
            <a:normAutofit/>
          </a:bodyPr>
          <a:lstStyle/>
          <a:p>
            <a:r>
              <a:rPr lang="en-US" sz="5400" b="1" dirty="0">
                <a:latin typeface="Arial" panose="020B0604020202020204" pitchFamily="34" charset="0"/>
                <a:cs typeface="Arial" panose="020B0604020202020204" pitchFamily="34" charset="0"/>
              </a:rPr>
              <a:t>         Sea oats   	</a:t>
            </a:r>
            <a:r>
              <a:rPr lang="en-US" sz="3200" b="1" i="1" dirty="0">
                <a:latin typeface="Arial" panose="020B0604020202020204" pitchFamily="34" charset="0"/>
                <a:cs typeface="Arial" panose="020B0604020202020204" pitchFamily="34" charset="0"/>
              </a:rPr>
              <a:t>        	</a:t>
            </a:r>
            <a:endParaRPr lang="en-US" sz="3100" b="1" dirty="0">
              <a:latin typeface="Arial" panose="020B0604020202020204" pitchFamily="34" charset="0"/>
              <a:cs typeface="Arial" panose="020B0604020202020204" pitchFamily="34" charset="0"/>
            </a:endParaRPr>
          </a:p>
        </p:txBody>
      </p:sp>
      <p:pic>
        <p:nvPicPr>
          <p:cNvPr id="3074" name="Picture 2" descr="Floral Encyclopedia with Moon Canyon: A Wild Fall Bouquet | Entertaining |  Rip &amp; Tan">
            <a:extLst>
              <a:ext uri="{FF2B5EF4-FFF2-40B4-BE49-F238E27FC236}">
                <a16:creationId xmlns:a16="http://schemas.microsoft.com/office/drawing/2014/main" id="{490A9055-CED6-4A46-AFAB-AF62DB20B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09" r="29560"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6DBF8C-1B25-B54C-BEF9-928546B1F7C3}"/>
              </a:ext>
            </a:extLst>
          </p:cNvPr>
          <p:cNvSpPr>
            <a:spLocks noGrp="1"/>
          </p:cNvSpPr>
          <p:nvPr>
            <p:ph idx="1"/>
          </p:nvPr>
        </p:nvSpPr>
        <p:spPr>
          <a:xfrm>
            <a:off x="5297592" y="2583298"/>
            <a:ext cx="6604355" cy="3483864"/>
          </a:xfrm>
        </p:spPr>
        <p:txBody>
          <a:bodyPr>
            <a:noAutofit/>
          </a:bodyPr>
          <a:lstStyle/>
          <a:p>
            <a:r>
              <a:rPr lang="en-US" sz="2400" b="1" dirty="0">
                <a:latin typeface="Arial" panose="020B0604020202020204" pitchFamily="34" charset="0"/>
                <a:cs typeface="Arial" panose="020B0604020202020204" pitchFamily="34" charset="0"/>
              </a:rPr>
              <a:t>More shade tolerant than most  grasses</a:t>
            </a:r>
          </a:p>
          <a:p>
            <a:r>
              <a:rPr lang="en-US" sz="2400" b="1" dirty="0">
                <a:latin typeface="Arial" panose="020B0604020202020204" pitchFamily="34" charset="0"/>
                <a:cs typeface="Arial" panose="020B0604020202020204" pitchFamily="34" charset="0"/>
              </a:rPr>
              <a:t>No serious pests, deer rarely damage</a:t>
            </a:r>
          </a:p>
          <a:p>
            <a:r>
              <a:rPr lang="en-US" sz="2400" b="1" u="sng" dirty="0">
                <a:latin typeface="Arial" panose="020B0604020202020204" pitchFamily="34" charset="0"/>
                <a:cs typeface="Arial" panose="020B0604020202020204" pitchFamily="34" charset="0"/>
              </a:rPr>
              <a:t>Readily self seeds</a:t>
            </a:r>
            <a:r>
              <a:rPr lang="en-US" sz="2400" b="1" dirty="0">
                <a:latin typeface="Arial" panose="020B0604020202020204" pitchFamily="34" charset="0"/>
                <a:cs typeface="Arial" panose="020B0604020202020204" pitchFamily="34" charset="0"/>
              </a:rPr>
              <a:t>: can form large colonies and reduce erosion along stream banks</a:t>
            </a:r>
          </a:p>
          <a:p>
            <a:r>
              <a:rPr lang="en-US" sz="2400" b="1" dirty="0">
                <a:latin typeface="Arial" panose="020B0604020202020204" pitchFamily="34" charset="0"/>
                <a:cs typeface="Arial" panose="020B0604020202020204" pitchFamily="34" charset="0"/>
              </a:rPr>
              <a:t>Cut back: in late winter or early spring</a:t>
            </a:r>
          </a:p>
          <a:p>
            <a:r>
              <a:rPr lang="en-US" sz="2400" b="1" dirty="0">
                <a:latin typeface="Arial" panose="020B0604020202020204" pitchFamily="34" charset="0"/>
                <a:cs typeface="Arial" panose="020B0604020202020204" pitchFamily="34" charset="0"/>
              </a:rPr>
              <a:t>Dried seed stalks: floral arrangements</a:t>
            </a:r>
          </a:p>
          <a:p>
            <a:r>
              <a:rPr lang="en-US" sz="2400" b="1" dirty="0">
                <a:latin typeface="Arial" panose="020B0604020202020204" pitchFamily="34" charset="0"/>
                <a:cs typeface="Arial" panose="020B0604020202020204" pitchFamily="34" charset="0"/>
              </a:rPr>
              <a:t>Host plant: common roadside skipper</a:t>
            </a:r>
          </a:p>
          <a:p>
            <a:r>
              <a:rPr lang="en-US" sz="2400" b="1" dirty="0">
                <a:latin typeface="Arial" panose="020B0604020202020204" pitchFamily="34" charset="0"/>
                <a:cs typeface="Arial" panose="020B0604020202020204" pitchFamily="34" charset="0"/>
              </a:rPr>
              <a:t>Tolerates: salt, black walnuts</a:t>
            </a:r>
          </a:p>
        </p:txBody>
      </p:sp>
      <p:sp>
        <p:nvSpPr>
          <p:cNvPr id="5" name="AutoShape 4" descr="Jenni Kayne">
            <a:hlinkClick r:id="rId3"/>
            <a:extLst>
              <a:ext uri="{FF2B5EF4-FFF2-40B4-BE49-F238E27FC236}">
                <a16:creationId xmlns:a16="http://schemas.microsoft.com/office/drawing/2014/main" id="{3801F022-910D-754E-9FB1-7E5E44B592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Jenni Kayne">
            <a:hlinkClick r:id="rId3"/>
            <a:extLst>
              <a:ext uri="{FF2B5EF4-FFF2-40B4-BE49-F238E27FC236}">
                <a16:creationId xmlns:a16="http://schemas.microsoft.com/office/drawing/2014/main" id="{A09CA9F4-E08E-2148-96CB-43C3452AFE9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A3E87E93-35E0-064C-911F-E63868660CEC}"/>
              </a:ext>
            </a:extLst>
          </p:cNvPr>
          <p:cNvSpPr txBox="1"/>
          <p:nvPr/>
        </p:nvSpPr>
        <p:spPr>
          <a:xfrm>
            <a:off x="1369605" y="6242646"/>
            <a:ext cx="1406795" cy="400110"/>
          </a:xfrm>
          <a:prstGeom prst="rect">
            <a:avLst/>
          </a:prstGeom>
          <a:noFill/>
        </p:spPr>
        <p:txBody>
          <a:bodyPr wrap="none" rtlCol="0">
            <a:spAutoFit/>
          </a:bodyPr>
          <a:lstStyle/>
          <a:p>
            <a:r>
              <a:rPr lang="en-US" sz="2000" dirty="0"/>
              <a:t>Jenni Kayne</a:t>
            </a:r>
          </a:p>
        </p:txBody>
      </p:sp>
    </p:spTree>
    <p:extLst>
      <p:ext uri="{BB962C8B-B14F-4D97-AF65-F5344CB8AC3E}">
        <p14:creationId xmlns:p14="http://schemas.microsoft.com/office/powerpoint/2010/main" val="428783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0FC5-222D-1547-BCE7-84A9733EA92E}"/>
              </a:ext>
            </a:extLst>
          </p:cNvPr>
          <p:cNvSpPr>
            <a:spLocks noGrp="1"/>
          </p:cNvSpPr>
          <p:nvPr>
            <p:ph type="title"/>
          </p:nvPr>
        </p:nvSpPr>
        <p:spPr>
          <a:xfrm>
            <a:off x="5069940" y="365124"/>
            <a:ext cx="6172200" cy="1828800"/>
          </a:xfrm>
        </p:spPr>
        <p:txBody>
          <a:bodyPr>
            <a:normAutofit/>
          </a:bodyPr>
          <a:lstStyle/>
          <a:p>
            <a:r>
              <a:rPr lang="en-US" sz="4100" b="1" dirty="0">
                <a:latin typeface="Arial" panose="020B0604020202020204" pitchFamily="34" charset="0"/>
                <a:cs typeface="Arial" panose="020B0604020202020204" pitchFamily="34" charset="0"/>
              </a:rPr>
              <a:t>      Wavy Hair Grass (</a:t>
            </a:r>
            <a:r>
              <a:rPr lang="en-US" sz="4100" b="1" i="1" dirty="0" err="1">
                <a:latin typeface="Arial" panose="020B0604020202020204" pitchFamily="34" charset="0"/>
                <a:cs typeface="Arial" panose="020B0604020202020204" pitchFamily="34" charset="0"/>
              </a:rPr>
              <a:t>Deschampsia</a:t>
            </a:r>
            <a:r>
              <a:rPr lang="en-US" sz="4100" b="1" i="1" dirty="0">
                <a:latin typeface="Arial" panose="020B0604020202020204" pitchFamily="34" charset="0"/>
                <a:cs typeface="Arial" panose="020B0604020202020204" pitchFamily="34" charset="0"/>
              </a:rPr>
              <a:t> </a:t>
            </a:r>
            <a:r>
              <a:rPr lang="en-US" sz="4100" b="1" i="1" dirty="0" err="1">
                <a:latin typeface="Arial" panose="020B0604020202020204" pitchFamily="34" charset="0"/>
                <a:cs typeface="Arial" panose="020B0604020202020204" pitchFamily="34" charset="0"/>
              </a:rPr>
              <a:t>flexuosa</a:t>
            </a:r>
            <a:r>
              <a:rPr lang="en-US" sz="4100" b="1" dirty="0">
                <a:latin typeface="Arial" panose="020B0604020202020204" pitchFamily="34" charset="0"/>
                <a:cs typeface="Arial" panose="020B0604020202020204" pitchFamily="34" charset="0"/>
              </a:rPr>
              <a:t>)</a:t>
            </a:r>
          </a:p>
        </p:txBody>
      </p:sp>
      <p:pic>
        <p:nvPicPr>
          <p:cNvPr id="16386" name="Picture 2" descr="Deschampsia flexuosa (wavy hairgrass) ">
            <a:extLst>
              <a:ext uri="{FF2B5EF4-FFF2-40B4-BE49-F238E27FC236}">
                <a16:creationId xmlns:a16="http://schemas.microsoft.com/office/drawing/2014/main" id="{7B7903B6-EA7C-D146-9724-F278F40312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6" b="2549"/>
          <a:stretch/>
        </p:blipFill>
        <p:spPr bwMode="auto">
          <a:xfrm>
            <a:off x="186632" y="50546"/>
            <a:ext cx="4639713" cy="668070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7ED336C-40FD-2244-9D22-A4142243AFAA}"/>
              </a:ext>
            </a:extLst>
          </p:cNvPr>
          <p:cNvSpPr>
            <a:spLocks noGrp="1"/>
          </p:cNvSpPr>
          <p:nvPr>
            <p:ph idx="1"/>
          </p:nvPr>
        </p:nvSpPr>
        <p:spPr>
          <a:xfrm>
            <a:off x="5069939" y="2307586"/>
            <a:ext cx="6742309" cy="4170300"/>
          </a:xfrm>
        </p:spPr>
        <p:txBody>
          <a:bodyPr>
            <a:normAutofit/>
          </a:bodyPr>
          <a:lstStyle/>
          <a:p>
            <a:r>
              <a:rPr lang="en-US" b="1" dirty="0">
                <a:latin typeface="Arial" panose="020B0604020202020204" pitchFamily="34" charset="0"/>
                <a:cs typeface="Arial" panose="020B0604020202020204" pitchFamily="34" charset="0"/>
              </a:rPr>
              <a:t>Evergreen</a:t>
            </a:r>
          </a:p>
          <a:p>
            <a:r>
              <a:rPr lang="en-US" b="1" dirty="0">
                <a:latin typeface="Arial" panose="020B0604020202020204" pitchFamily="34" charset="0"/>
                <a:cs typeface="Arial" panose="020B0604020202020204" pitchFamily="34" charset="0"/>
              </a:rPr>
              <a:t>Native to forest clearings</a:t>
            </a:r>
          </a:p>
          <a:p>
            <a:r>
              <a:rPr lang="en-US" b="1" dirty="0">
                <a:latin typeface="Arial" panose="020B0604020202020204" pitchFamily="34" charset="0"/>
                <a:cs typeface="Arial" panose="020B0604020202020204" pitchFamily="34" charset="0"/>
              </a:rPr>
              <a:t>Mounding, clumping, arching habit</a:t>
            </a:r>
          </a:p>
          <a:p>
            <a:r>
              <a:rPr lang="en-US" b="1" dirty="0">
                <a:latin typeface="Arial" panose="020B0604020202020204" pitchFamily="34" charset="0"/>
                <a:cs typeface="Arial" panose="020B0604020202020204" pitchFamily="34" charset="0"/>
              </a:rPr>
              <a:t>Height: 2-3’      Spread: 1-2’</a:t>
            </a:r>
          </a:p>
          <a:p>
            <a:r>
              <a:rPr lang="en-US" b="1" dirty="0">
                <a:latin typeface="Arial" panose="020B0604020202020204" pitchFamily="34" charset="0"/>
                <a:cs typeface="Arial" panose="020B0604020202020204" pitchFamily="34" charset="0"/>
              </a:rPr>
              <a:t>Dense tufts of fine textured foliage</a:t>
            </a:r>
          </a:p>
          <a:p>
            <a:r>
              <a:rPr lang="en-US" b="1" dirty="0">
                <a:latin typeface="Arial" panose="020B0604020202020204" pitchFamily="34" charset="0"/>
                <a:cs typeface="Arial" panose="020B0604020202020204" pitchFamily="34" charset="0"/>
              </a:rPr>
              <a:t>Part sun, part shade to shade</a:t>
            </a:r>
          </a:p>
          <a:p>
            <a:r>
              <a:rPr lang="en-US" b="1" dirty="0">
                <a:latin typeface="Arial" panose="020B0604020202020204" pitchFamily="34" charset="0"/>
                <a:cs typeface="Arial" panose="020B0604020202020204" pitchFamily="34" charset="0"/>
              </a:rPr>
              <a:t>Soil: dry-moist (tolerates dry shade)</a:t>
            </a:r>
          </a:p>
          <a:p>
            <a:endParaRPr lang="en-US" sz="2400" dirty="0"/>
          </a:p>
        </p:txBody>
      </p:sp>
    </p:spTree>
    <p:extLst>
      <p:ext uri="{BB962C8B-B14F-4D97-AF65-F5344CB8AC3E}">
        <p14:creationId xmlns:p14="http://schemas.microsoft.com/office/powerpoint/2010/main" val="199587966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2B81-9CED-CF4A-BA10-D7137DE8CA53}"/>
              </a:ext>
            </a:extLst>
          </p:cNvPr>
          <p:cNvSpPr>
            <a:spLocks noGrp="1"/>
          </p:cNvSpPr>
          <p:nvPr>
            <p:ph type="title"/>
          </p:nvPr>
        </p:nvSpPr>
        <p:spPr>
          <a:xfrm>
            <a:off x="6234330" y="803325"/>
            <a:ext cx="5314536" cy="1325563"/>
          </a:xfrm>
        </p:spPr>
        <p:txBody>
          <a:bodyPr>
            <a:normAutofit fontScale="90000"/>
          </a:bodyPr>
          <a:lstStyle/>
          <a:p>
            <a:r>
              <a:rPr lang="en-US" b="1" dirty="0">
                <a:latin typeface="Arial" panose="020B0604020202020204" pitchFamily="34" charset="0"/>
                <a:cs typeface="Arial" panose="020B0604020202020204" pitchFamily="34" charset="0"/>
              </a:rPr>
              <a:t>Attributes and Uses of Wavy Hair Grass</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0" name="Picture 2">
            <a:extLst>
              <a:ext uri="{FF2B5EF4-FFF2-40B4-BE49-F238E27FC236}">
                <a16:creationId xmlns:a16="http://schemas.microsoft.com/office/drawing/2014/main" id="{E7D9DA10-B81C-9242-8A7D-638824618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61" r="2" b="2"/>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5B2A24-FDE1-A142-8862-43ACD20ABD2E}"/>
              </a:ext>
            </a:extLst>
          </p:cNvPr>
          <p:cNvSpPr>
            <a:spLocks noGrp="1"/>
          </p:cNvSpPr>
          <p:nvPr>
            <p:ph idx="1"/>
          </p:nvPr>
        </p:nvSpPr>
        <p:spPr>
          <a:xfrm>
            <a:off x="5689206" y="2279018"/>
            <a:ext cx="6092486" cy="4003670"/>
          </a:xfrm>
        </p:spPr>
        <p:txBody>
          <a:bodyPr anchor="t">
            <a:normAutofit/>
          </a:bodyPr>
          <a:lstStyle/>
          <a:p>
            <a:r>
              <a:rPr lang="en-US" sz="2400" b="1" dirty="0">
                <a:latin typeface="Arial" panose="020B0604020202020204" pitchFamily="34" charset="0"/>
                <a:cs typeface="Arial" panose="020B0604020202020204" pitchFamily="34" charset="0"/>
              </a:rPr>
              <a:t>Bloom: green, May-July</a:t>
            </a:r>
          </a:p>
          <a:p>
            <a:r>
              <a:rPr lang="en-US" sz="2400" b="1" dirty="0">
                <a:latin typeface="Arial" panose="020B0604020202020204" pitchFamily="34" charset="0"/>
                <a:cs typeface="Arial" panose="020B0604020202020204" pitchFamily="34" charset="0"/>
              </a:rPr>
              <a:t>Attractive dried silvery seed heads glow in sunlight (fall/winter interest)</a:t>
            </a:r>
          </a:p>
          <a:p>
            <a:r>
              <a:rPr lang="en-US" sz="2400" b="1" dirty="0">
                <a:latin typeface="Arial" panose="020B0604020202020204" pitchFamily="34" charset="0"/>
                <a:cs typeface="Arial" panose="020B0604020202020204" pitchFamily="34" charset="0"/>
              </a:rPr>
              <a:t>Uses: </a:t>
            </a:r>
          </a:p>
          <a:p>
            <a:pPr lvl="1"/>
            <a:r>
              <a:rPr lang="en-US" sz="2000" b="1" dirty="0">
                <a:latin typeface="Arial" panose="020B0604020202020204" pitchFamily="34" charset="0"/>
                <a:cs typeface="Arial" panose="020B0604020202020204" pitchFamily="34" charset="0"/>
              </a:rPr>
              <a:t>Rock garden</a:t>
            </a:r>
          </a:p>
          <a:p>
            <a:pPr lvl="1"/>
            <a:r>
              <a:rPr lang="en-US" sz="2000" b="1" dirty="0">
                <a:latin typeface="Arial" panose="020B0604020202020204" pitchFamily="34" charset="0"/>
                <a:cs typeface="Arial" panose="020B0604020202020204" pitchFamily="34" charset="0"/>
              </a:rPr>
              <a:t>Group in shade garden with white wood aster, Christmas fern, alumroot</a:t>
            </a:r>
          </a:p>
          <a:p>
            <a:r>
              <a:rPr lang="en-US" sz="2400" b="1" dirty="0">
                <a:latin typeface="Arial" panose="020B0604020202020204" pitchFamily="34" charset="0"/>
                <a:cs typeface="Arial" panose="020B0604020202020204" pitchFamily="34" charset="0"/>
              </a:rPr>
              <a:t>Wildlife: seeds for birds, basal foliage for shelter</a:t>
            </a:r>
          </a:p>
        </p:txBody>
      </p:sp>
      <p:sp>
        <p:nvSpPr>
          <p:cNvPr id="4" name="TextBox 3">
            <a:extLst>
              <a:ext uri="{FF2B5EF4-FFF2-40B4-BE49-F238E27FC236}">
                <a16:creationId xmlns:a16="http://schemas.microsoft.com/office/drawing/2014/main" id="{6716F420-A906-F84A-958D-B3F55C75D4F6}"/>
              </a:ext>
            </a:extLst>
          </p:cNvPr>
          <p:cNvSpPr txBox="1"/>
          <p:nvPr/>
        </p:nvSpPr>
        <p:spPr>
          <a:xfrm>
            <a:off x="1311966" y="5913356"/>
            <a:ext cx="2139432" cy="369332"/>
          </a:xfrm>
          <a:prstGeom prst="rect">
            <a:avLst/>
          </a:prstGeom>
          <a:noFill/>
        </p:spPr>
        <p:txBody>
          <a:bodyPr wrap="none" rtlCol="0">
            <a:spAutoFit/>
          </a:bodyPr>
          <a:lstStyle/>
          <a:p>
            <a:r>
              <a:rPr lang="en-US" dirty="0"/>
              <a:t>The Gardeners’ Eden</a:t>
            </a:r>
          </a:p>
        </p:txBody>
      </p:sp>
    </p:spTree>
    <p:extLst>
      <p:ext uri="{BB962C8B-B14F-4D97-AF65-F5344CB8AC3E}">
        <p14:creationId xmlns:p14="http://schemas.microsoft.com/office/powerpoint/2010/main" val="287385119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airie Grass | Minnesota | Gary Alan Nelson Photography">
            <a:extLst>
              <a:ext uri="{FF2B5EF4-FFF2-40B4-BE49-F238E27FC236}">
                <a16:creationId xmlns:a16="http://schemas.microsoft.com/office/drawing/2014/main" id="{D23783F9-A430-034B-9187-B884F96D95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44" b="16632"/>
          <a:stretch/>
        </p:blipFill>
        <p:spPr bwMode="auto">
          <a:xfrm>
            <a:off x="566744" y="1143078"/>
            <a:ext cx="6579910" cy="2460159"/>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8B6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8BA0A-0E1E-1547-B84B-483D2BC2F377}"/>
              </a:ext>
            </a:extLst>
          </p:cNvPr>
          <p:cNvSpPr>
            <a:spLocks noGrp="1"/>
          </p:cNvSpPr>
          <p:nvPr>
            <p:ph type="title"/>
          </p:nvPr>
        </p:nvSpPr>
        <p:spPr>
          <a:xfrm>
            <a:off x="524256" y="4765963"/>
            <a:ext cx="6594189" cy="1625210"/>
          </a:xfrm>
        </p:spPr>
        <p:txBody>
          <a:bodyPr>
            <a:normAutofit/>
          </a:bodyPr>
          <a:lstStyle/>
          <a:p>
            <a:r>
              <a:rPr lang="en-US" dirty="0">
                <a:solidFill>
                  <a:srgbClr val="FFFFFF"/>
                </a:solidFill>
              </a:rPr>
              <a:t> </a:t>
            </a:r>
            <a:r>
              <a:rPr lang="en-US" b="1" dirty="0">
                <a:solidFill>
                  <a:srgbClr val="FFFFFF"/>
                </a:solidFill>
                <a:latin typeface="Arial" panose="020B0604020202020204" pitchFamily="34" charset="0"/>
                <a:cs typeface="Arial" panose="020B0604020202020204" pitchFamily="34" charset="0"/>
              </a:rPr>
              <a:t>Warm Season Grasses</a:t>
            </a:r>
          </a:p>
        </p:txBody>
      </p:sp>
      <p:sp>
        <p:nvSpPr>
          <p:cNvPr id="194" name="Rectangle 19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43F3E2-FD01-6041-891B-3A2E7CCCCA03}"/>
              </a:ext>
            </a:extLst>
          </p:cNvPr>
          <p:cNvSpPr>
            <a:spLocks noGrp="1"/>
          </p:cNvSpPr>
          <p:nvPr>
            <p:ph idx="1"/>
          </p:nvPr>
        </p:nvSpPr>
        <p:spPr>
          <a:xfrm>
            <a:off x="8029319" y="917725"/>
            <a:ext cx="3424739" cy="4852362"/>
          </a:xfrm>
        </p:spPr>
        <p:txBody>
          <a:bodyPr anchor="ctr">
            <a:normAutofit/>
          </a:bodyPr>
          <a:lstStyle/>
          <a:p>
            <a:r>
              <a:rPr lang="en-US" sz="2400" b="1" dirty="0">
                <a:solidFill>
                  <a:srgbClr val="FFFFFF"/>
                </a:solidFill>
                <a:latin typeface="Arial" panose="020B0604020202020204" pitchFamily="34" charset="0"/>
                <a:cs typeface="Arial" panose="020B0604020202020204" pitchFamily="34" charset="0"/>
              </a:rPr>
              <a:t>Indian Grass</a:t>
            </a:r>
          </a:p>
          <a:p>
            <a:r>
              <a:rPr lang="en-US" sz="2400" b="1" dirty="0">
                <a:solidFill>
                  <a:srgbClr val="FFFFFF"/>
                </a:solidFill>
                <a:latin typeface="Arial" panose="020B0604020202020204" pitchFamily="34" charset="0"/>
                <a:cs typeface="Arial" panose="020B0604020202020204" pitchFamily="34" charset="0"/>
              </a:rPr>
              <a:t>Little Bluestem</a:t>
            </a:r>
          </a:p>
          <a:p>
            <a:r>
              <a:rPr lang="en-US" sz="2400" b="1" dirty="0">
                <a:solidFill>
                  <a:srgbClr val="FFFFFF"/>
                </a:solidFill>
                <a:latin typeface="Arial" panose="020B0604020202020204" pitchFamily="34" charset="0"/>
                <a:cs typeface="Arial" panose="020B0604020202020204" pitchFamily="34" charset="0"/>
              </a:rPr>
              <a:t>Switchgrass</a:t>
            </a:r>
          </a:p>
          <a:p>
            <a:r>
              <a:rPr lang="en-US" sz="2400" b="1" dirty="0" err="1">
                <a:solidFill>
                  <a:srgbClr val="FFFFFF"/>
                </a:solidFill>
                <a:latin typeface="Arial" panose="020B0604020202020204" pitchFamily="34" charset="0"/>
                <a:cs typeface="Arial" panose="020B0604020202020204" pitchFamily="34" charset="0"/>
              </a:rPr>
              <a:t>Purpletop</a:t>
            </a:r>
            <a:r>
              <a:rPr lang="en-US" sz="2400" b="1" dirty="0">
                <a:solidFill>
                  <a:srgbClr val="FFFFFF"/>
                </a:solidFill>
                <a:latin typeface="Arial" panose="020B0604020202020204" pitchFamily="34" charset="0"/>
                <a:cs typeface="Arial" panose="020B0604020202020204" pitchFamily="34" charset="0"/>
              </a:rPr>
              <a:t> Grass</a:t>
            </a:r>
          </a:p>
          <a:p>
            <a:r>
              <a:rPr lang="en-US" sz="2400" b="1" dirty="0">
                <a:solidFill>
                  <a:srgbClr val="FFFFFF"/>
                </a:solidFill>
                <a:latin typeface="Arial" panose="020B0604020202020204" pitchFamily="34" charset="0"/>
                <a:cs typeface="Arial" panose="020B0604020202020204" pitchFamily="34" charset="0"/>
              </a:rPr>
              <a:t>Purple Love Grass</a:t>
            </a:r>
          </a:p>
          <a:p>
            <a:r>
              <a:rPr lang="en-US" sz="2400" b="1" dirty="0">
                <a:solidFill>
                  <a:srgbClr val="FFFFFF"/>
                </a:solidFill>
                <a:latin typeface="Arial" panose="020B0604020202020204" pitchFamily="34" charset="0"/>
                <a:cs typeface="Arial" panose="020B0604020202020204" pitchFamily="34" charset="0"/>
              </a:rPr>
              <a:t>Prairie Dropseed</a:t>
            </a:r>
          </a:p>
          <a:p>
            <a:pPr marL="0" indent="0">
              <a:buNone/>
            </a:pPr>
            <a:endParaRPr lang="en-US" sz="2000" dirty="0">
              <a:solidFill>
                <a:srgbClr val="FFFFFF"/>
              </a:solidFill>
            </a:endParaRPr>
          </a:p>
        </p:txBody>
      </p:sp>
    </p:spTree>
    <p:extLst>
      <p:ext uri="{BB962C8B-B14F-4D97-AF65-F5344CB8AC3E}">
        <p14:creationId xmlns:p14="http://schemas.microsoft.com/office/powerpoint/2010/main" val="2549650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Sorghastrum nutans (Indiangrass) #28767">
            <a:extLst>
              <a:ext uri="{FF2B5EF4-FFF2-40B4-BE49-F238E27FC236}">
                <a16:creationId xmlns:a16="http://schemas.microsoft.com/office/drawing/2014/main" id="{9772C6A5-F1E3-AF45-8451-60A1FEBB275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99" b="23201"/>
          <a:stretch/>
        </p:blipFill>
        <p:spPr bwMode="auto">
          <a:xfrm>
            <a:off x="20" y="21782"/>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8FABEA-BB5A-EA4D-A2CE-DD67FC9D94D1}"/>
              </a:ext>
            </a:extLst>
          </p:cNvPr>
          <p:cNvSpPr>
            <a:spLocks noGrp="1"/>
          </p:cNvSpPr>
          <p:nvPr>
            <p:ph type="title"/>
          </p:nvPr>
        </p:nvSpPr>
        <p:spPr>
          <a:xfrm>
            <a:off x="304801" y="5317240"/>
            <a:ext cx="11430000" cy="744836"/>
          </a:xfrm>
        </p:spPr>
        <p:txBody>
          <a:bodyPr vert="horz" lIns="91440" tIns="45720" rIns="91440" bIns="45720" rtlCol="0" anchor="ctr">
            <a:normAutofit fontScale="90000"/>
          </a:bodyPr>
          <a:lstStyle/>
          <a:p>
            <a:pPr algn="ctr"/>
            <a:r>
              <a:rPr lang="en-US" sz="2800" b="1" dirty="0">
                <a:solidFill>
                  <a:schemeClr val="tx1">
                    <a:lumMod val="85000"/>
                    <a:lumOff val="15000"/>
                  </a:schemeClr>
                </a:solidFill>
                <a:latin typeface="Arial" panose="020B0604020202020204" pitchFamily="34" charset="0"/>
                <a:cs typeface="Arial" panose="020B0604020202020204" pitchFamily="34" charset="0"/>
              </a:rPr>
              <a:t>Indian Grass: </a:t>
            </a:r>
            <a:r>
              <a:rPr lang="en-US" sz="2800" b="1" i="1" dirty="0" err="1">
                <a:solidFill>
                  <a:schemeClr val="tx1">
                    <a:lumMod val="85000"/>
                    <a:lumOff val="15000"/>
                  </a:schemeClr>
                </a:solidFill>
                <a:latin typeface="Arial" panose="020B0604020202020204" pitchFamily="34" charset="0"/>
                <a:cs typeface="Arial" panose="020B0604020202020204" pitchFamily="34" charset="0"/>
              </a:rPr>
              <a:t>Sorghastrum</a:t>
            </a:r>
            <a:r>
              <a:rPr lang="en-US" sz="2800" b="1" i="1" dirty="0">
                <a:solidFill>
                  <a:schemeClr val="tx1">
                    <a:lumMod val="85000"/>
                    <a:lumOff val="15000"/>
                  </a:schemeClr>
                </a:solidFill>
                <a:latin typeface="Arial" panose="020B0604020202020204" pitchFamily="34" charset="0"/>
                <a:cs typeface="Arial" panose="020B0604020202020204" pitchFamily="34" charset="0"/>
              </a:rPr>
              <a:t> nutans</a:t>
            </a:r>
            <a:r>
              <a:rPr lang="en-US" sz="2800" b="1" dirty="0">
                <a:solidFill>
                  <a:schemeClr val="tx1">
                    <a:lumMod val="85000"/>
                    <a:lumOff val="15000"/>
                  </a:schemeClr>
                </a:solidFill>
                <a:latin typeface="Arial" panose="020B0604020202020204" pitchFamily="34" charset="0"/>
                <a:cs typeface="Arial" panose="020B0604020202020204" pitchFamily="34" charset="0"/>
              </a:rPr>
              <a:t>, native to Maryland M, P, C regions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C1A76FF-4F0D-0F4A-8595-28715E386CCB}"/>
              </a:ext>
            </a:extLst>
          </p:cNvPr>
          <p:cNvSpPr txBox="1"/>
          <p:nvPr/>
        </p:nvSpPr>
        <p:spPr>
          <a:xfrm>
            <a:off x="8559384" y="6296533"/>
            <a:ext cx="2452531" cy="400110"/>
          </a:xfrm>
          <a:prstGeom prst="rect">
            <a:avLst/>
          </a:prstGeom>
          <a:noFill/>
        </p:spPr>
        <p:txBody>
          <a:bodyPr wrap="none" rtlCol="0">
            <a:spAutoFit/>
          </a:bodyPr>
          <a:lstStyle/>
          <a:p>
            <a:r>
              <a:rPr lang="en-US" sz="2000" b="1" dirty="0">
                <a:solidFill>
                  <a:schemeClr val="bg1"/>
                </a:solidFill>
              </a:rPr>
              <a:t>Nan Hampton-LBJWC</a:t>
            </a:r>
          </a:p>
        </p:txBody>
      </p:sp>
    </p:spTree>
    <p:extLst>
      <p:ext uri="{BB962C8B-B14F-4D97-AF65-F5344CB8AC3E}">
        <p14:creationId xmlns:p14="http://schemas.microsoft.com/office/powerpoint/2010/main" val="2449313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6A982A-288F-5B42-B21D-3363A1D6975F}"/>
              </a:ext>
            </a:extLst>
          </p:cNvPr>
          <p:cNvSpPr>
            <a:spLocks noGrp="1"/>
          </p:cNvSpPr>
          <p:nvPr>
            <p:ph type="title"/>
          </p:nvPr>
        </p:nvSpPr>
        <p:spPr>
          <a:xfrm>
            <a:off x="871220" y="742335"/>
            <a:ext cx="6006192" cy="1324907"/>
          </a:xfrm>
        </p:spPr>
        <p:txBody>
          <a:bodyPr>
            <a:normAutofit/>
          </a:bodyPr>
          <a:lstStyle/>
          <a:p>
            <a:r>
              <a:rPr lang="en-US" sz="3700" b="1" dirty="0">
                <a:solidFill>
                  <a:srgbClr val="307243"/>
                </a:solidFill>
                <a:latin typeface="Arial" panose="020B0604020202020204" pitchFamily="34" charset="0"/>
                <a:cs typeface="Arial" panose="020B0604020202020204" pitchFamily="34" charset="0"/>
              </a:rPr>
              <a:t>	      Indian Grass</a:t>
            </a:r>
            <a:br>
              <a:rPr lang="en-US" sz="3700" b="1" dirty="0">
                <a:solidFill>
                  <a:srgbClr val="307243"/>
                </a:solidFill>
                <a:latin typeface="Arial" panose="020B0604020202020204" pitchFamily="34" charset="0"/>
                <a:cs typeface="Arial" panose="020B0604020202020204" pitchFamily="34" charset="0"/>
              </a:rPr>
            </a:br>
            <a:r>
              <a:rPr lang="en-US" sz="3700" b="1" dirty="0">
                <a:solidFill>
                  <a:srgbClr val="307243"/>
                </a:solidFill>
                <a:latin typeface="Arial" panose="020B0604020202020204" pitchFamily="34" charset="0"/>
                <a:cs typeface="Arial" panose="020B0604020202020204" pitchFamily="34" charset="0"/>
              </a:rPr>
              <a:t>	</a:t>
            </a:r>
            <a:endParaRPr lang="en-US" sz="3700" dirty="0">
              <a:solidFill>
                <a:srgbClr val="307243"/>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0AD4C4F-9D17-8A46-9052-495AB4895116}"/>
              </a:ext>
            </a:extLst>
          </p:cNvPr>
          <p:cNvSpPr>
            <a:spLocks noGrp="1"/>
          </p:cNvSpPr>
          <p:nvPr>
            <p:ph idx="1"/>
          </p:nvPr>
        </p:nvSpPr>
        <p:spPr>
          <a:xfrm>
            <a:off x="871220" y="1258432"/>
            <a:ext cx="6006192" cy="4222787"/>
          </a:xfrm>
        </p:spPr>
        <p:txBody>
          <a:bodyPr>
            <a:noAutofit/>
          </a:bodyPr>
          <a:lstStyle/>
          <a:p>
            <a:pPr marL="0" indent="0">
              <a:buNone/>
            </a:pPr>
            <a:endParaRPr lang="en-US" sz="2400" b="1" dirty="0">
              <a:solidFill>
                <a:srgbClr val="307243"/>
              </a:solidFill>
              <a:latin typeface="Arial" panose="020B0604020202020204" pitchFamily="34" charset="0"/>
              <a:cs typeface="Arial" panose="020B0604020202020204" pitchFamily="34" charset="0"/>
            </a:endParaRPr>
          </a:p>
          <a:p>
            <a:r>
              <a:rPr lang="en-US" sz="2400" b="1" dirty="0">
                <a:solidFill>
                  <a:srgbClr val="307243"/>
                </a:solidFill>
                <a:latin typeface="Arial" panose="020B0604020202020204" pitchFamily="34" charset="0"/>
                <a:cs typeface="Arial" panose="020B0604020202020204" pitchFamily="34" charset="0"/>
              </a:rPr>
              <a:t>Upright, clumping grass</a:t>
            </a:r>
          </a:p>
          <a:p>
            <a:r>
              <a:rPr lang="en-US" sz="2400" b="1" dirty="0">
                <a:solidFill>
                  <a:srgbClr val="307243"/>
                </a:solidFill>
                <a:latin typeface="Arial" panose="020B0604020202020204" pitchFamily="34" charset="0"/>
                <a:cs typeface="Arial" panose="020B0604020202020204" pitchFamily="34" charset="0"/>
              </a:rPr>
              <a:t>Light: full sun is best</a:t>
            </a:r>
          </a:p>
          <a:p>
            <a:r>
              <a:rPr lang="en-US" sz="2400" b="1" dirty="0">
                <a:solidFill>
                  <a:srgbClr val="307243"/>
                </a:solidFill>
                <a:latin typeface="Arial" panose="020B0604020202020204" pitchFamily="34" charset="0"/>
                <a:cs typeface="Arial" panose="020B0604020202020204" pitchFamily="34" charset="0"/>
              </a:rPr>
              <a:t>Soil:</a:t>
            </a:r>
          </a:p>
          <a:p>
            <a:pPr lvl="1"/>
            <a:r>
              <a:rPr lang="en-US" b="1" dirty="0">
                <a:solidFill>
                  <a:srgbClr val="307243"/>
                </a:solidFill>
                <a:latin typeface="Arial" panose="020B0604020202020204" pitchFamily="34" charset="0"/>
                <a:cs typeface="Arial" panose="020B0604020202020204" pitchFamily="34" charset="0"/>
              </a:rPr>
              <a:t>Average, poor, sand, gravel/rock</a:t>
            </a:r>
          </a:p>
          <a:p>
            <a:pPr lvl="1"/>
            <a:r>
              <a:rPr lang="en-US" b="1" dirty="0">
                <a:solidFill>
                  <a:srgbClr val="307243"/>
                </a:solidFill>
                <a:latin typeface="Arial" panose="020B0604020202020204" pitchFamily="34" charset="0"/>
                <a:cs typeface="Arial" panose="020B0604020202020204" pitchFamily="34" charset="0"/>
              </a:rPr>
              <a:t>Dry to moist, well-drained</a:t>
            </a:r>
          </a:p>
          <a:p>
            <a:r>
              <a:rPr lang="en-US" sz="2400" b="1" dirty="0">
                <a:solidFill>
                  <a:srgbClr val="307243"/>
                </a:solidFill>
                <a:latin typeface="Arial" panose="020B0604020202020204" pitchFamily="34" charset="0"/>
                <a:cs typeface="Arial" panose="020B0604020202020204" pitchFamily="34" charset="0"/>
              </a:rPr>
              <a:t>Flops (lodges): soil too moist or rich,  too much shade</a:t>
            </a:r>
          </a:p>
          <a:p>
            <a:r>
              <a:rPr lang="en-US" sz="2400" b="1" dirty="0">
                <a:solidFill>
                  <a:srgbClr val="307243"/>
                </a:solidFill>
                <a:latin typeface="Arial" panose="020B0604020202020204" pitchFamily="34" charset="0"/>
                <a:cs typeface="Arial" panose="020B0604020202020204" pitchFamily="34" charset="0"/>
              </a:rPr>
              <a:t>Height:  3-7’  Spread: 3’</a:t>
            </a:r>
          </a:p>
          <a:p>
            <a:r>
              <a:rPr lang="en-US" sz="2400" b="1" dirty="0">
                <a:solidFill>
                  <a:srgbClr val="307243"/>
                </a:solidFill>
                <a:latin typeface="Arial" panose="020B0604020202020204" pitchFamily="34" charset="0"/>
                <a:cs typeface="Arial" panose="020B0604020202020204" pitchFamily="34" charset="0"/>
              </a:rPr>
              <a:t>Leaves:  ½” wide, 2’ long, blue-green to tan in fall</a:t>
            </a:r>
          </a:p>
        </p:txBody>
      </p:sp>
      <p:sp>
        <p:nvSpPr>
          <p:cNvPr id="75" name="Rectangle 74">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307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orghastrum nutans (Indiangrass)">
            <a:extLst>
              <a:ext uri="{FF2B5EF4-FFF2-40B4-BE49-F238E27FC236}">
                <a16:creationId xmlns:a16="http://schemas.microsoft.com/office/drawing/2014/main" id="{E82870B0-DA30-A24B-888C-6CCFE5B109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31" r="3" b="3"/>
          <a:stretch/>
        </p:blipFill>
        <p:spPr bwMode="auto">
          <a:xfrm>
            <a:off x="7523826" y="862763"/>
            <a:ext cx="3788081" cy="515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963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72">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74">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1BF1106-1714-C740-9F63-ADE18B424D09}"/>
              </a:ext>
            </a:extLst>
          </p:cNvPr>
          <p:cNvSpPr>
            <a:spLocks noGrp="1"/>
          </p:cNvSpPr>
          <p:nvPr>
            <p:ph type="title"/>
          </p:nvPr>
        </p:nvSpPr>
        <p:spPr>
          <a:xfrm>
            <a:off x="871220" y="860028"/>
            <a:ext cx="6099948" cy="1324907"/>
          </a:xfrm>
        </p:spPr>
        <p:txBody>
          <a:bodyPr>
            <a:normAutofit/>
          </a:bodyPr>
          <a:lstStyle/>
          <a:p>
            <a:r>
              <a:rPr lang="en-US" sz="3600" b="1" dirty="0">
                <a:solidFill>
                  <a:srgbClr val="4A5937"/>
                </a:solidFill>
                <a:latin typeface="Arial" panose="020B0604020202020204" pitchFamily="34" charset="0"/>
                <a:cs typeface="Arial" panose="020B0604020202020204" pitchFamily="34" charset="0"/>
              </a:rPr>
              <a:t>            Indian Grass</a:t>
            </a:r>
          </a:p>
        </p:txBody>
      </p:sp>
      <p:sp>
        <p:nvSpPr>
          <p:cNvPr id="3" name="Content Placeholder 2">
            <a:extLst>
              <a:ext uri="{FF2B5EF4-FFF2-40B4-BE49-F238E27FC236}">
                <a16:creationId xmlns:a16="http://schemas.microsoft.com/office/drawing/2014/main" id="{9A151302-A040-3E4C-BBAF-1E4D8F2E6DF1}"/>
              </a:ext>
            </a:extLst>
          </p:cNvPr>
          <p:cNvSpPr>
            <a:spLocks noGrp="1"/>
          </p:cNvSpPr>
          <p:nvPr>
            <p:ph idx="1"/>
          </p:nvPr>
        </p:nvSpPr>
        <p:spPr>
          <a:xfrm>
            <a:off x="871220" y="2133076"/>
            <a:ext cx="6255566" cy="4043886"/>
          </a:xfrm>
        </p:spPr>
        <p:txBody>
          <a:bodyPr>
            <a:normAutofit fontScale="92500" lnSpcReduction="10000"/>
          </a:bodyPr>
          <a:lstStyle/>
          <a:p>
            <a:r>
              <a:rPr lang="en-US" sz="2600" b="1" dirty="0">
                <a:solidFill>
                  <a:srgbClr val="4A5937"/>
                </a:solidFill>
                <a:latin typeface="Arial" panose="020B0604020202020204" pitchFamily="34" charset="0"/>
                <a:cs typeface="Arial" panose="020B0604020202020204" pitchFamily="34" charset="0"/>
              </a:rPr>
              <a:t>Bloom Time:  Aug. – Oct.</a:t>
            </a:r>
          </a:p>
          <a:p>
            <a:r>
              <a:rPr lang="en-US" sz="2600" b="1" dirty="0">
                <a:solidFill>
                  <a:srgbClr val="4A5937"/>
                </a:solidFill>
                <a:latin typeface="Arial" panose="020B0604020202020204" pitchFamily="34" charset="0"/>
                <a:cs typeface="Arial" panose="020B0604020202020204" pitchFamily="34" charset="0"/>
              </a:rPr>
              <a:t>Bloom Color- light brown/coppery panicles with silver sheen in winter</a:t>
            </a:r>
          </a:p>
          <a:p>
            <a:r>
              <a:rPr lang="en-US" sz="2600" b="1" dirty="0">
                <a:solidFill>
                  <a:srgbClr val="4A5937"/>
                </a:solidFill>
                <a:latin typeface="Arial" panose="020B0604020202020204" pitchFamily="34" charset="0"/>
                <a:cs typeface="Arial" panose="020B0604020202020204" pitchFamily="34" charset="0"/>
              </a:rPr>
              <a:t>Easily grown from seed</a:t>
            </a:r>
          </a:p>
          <a:p>
            <a:r>
              <a:rPr lang="en-US" sz="2600" b="1" dirty="0">
                <a:solidFill>
                  <a:srgbClr val="4A5937"/>
                </a:solidFill>
                <a:latin typeface="Arial" panose="020B0604020202020204" pitchFamily="34" charset="0"/>
                <a:cs typeface="Arial" panose="020B0604020202020204" pitchFamily="34" charset="0"/>
              </a:rPr>
              <a:t>Cut back in early spring </a:t>
            </a:r>
          </a:p>
          <a:p>
            <a:r>
              <a:rPr lang="en-US" sz="2600" b="1" dirty="0">
                <a:solidFill>
                  <a:srgbClr val="4A5937"/>
                </a:solidFill>
                <a:latin typeface="Arial" panose="020B0604020202020204" pitchFamily="34" charset="0"/>
                <a:cs typeface="Arial" panose="020B0604020202020204" pitchFamily="34" charset="0"/>
              </a:rPr>
              <a:t>No serious pests or diseases</a:t>
            </a:r>
          </a:p>
          <a:p>
            <a:r>
              <a:rPr lang="en-US" sz="2600" b="1" u="sng" dirty="0">
                <a:solidFill>
                  <a:srgbClr val="4A5937"/>
                </a:solidFill>
                <a:latin typeface="Arial" panose="020B0604020202020204" pitchFamily="34" charset="0"/>
                <a:cs typeface="Arial" panose="020B0604020202020204" pitchFamily="34" charset="0"/>
              </a:rPr>
              <a:t>Deer may damage</a:t>
            </a:r>
          </a:p>
          <a:p>
            <a:r>
              <a:rPr lang="en-US" sz="2600" b="1" dirty="0">
                <a:solidFill>
                  <a:srgbClr val="4A5937"/>
                </a:solidFill>
                <a:latin typeface="Arial" panose="020B0604020202020204" pitchFamily="34" charset="0"/>
                <a:cs typeface="Arial" panose="020B0604020202020204" pitchFamily="34" charset="0"/>
              </a:rPr>
              <a:t>Tolerates:</a:t>
            </a:r>
          </a:p>
          <a:p>
            <a:pPr lvl="1"/>
            <a:r>
              <a:rPr lang="en-US" sz="2600" b="1" dirty="0">
                <a:solidFill>
                  <a:srgbClr val="4A5937"/>
                </a:solidFill>
                <a:latin typeface="Arial" panose="020B0604020202020204" pitchFamily="34" charset="0"/>
                <a:cs typeface="Arial" panose="020B0604020202020204" pitchFamily="34" charset="0"/>
              </a:rPr>
              <a:t>air pollution, black walnut</a:t>
            </a:r>
          </a:p>
          <a:p>
            <a:pPr lvl="1"/>
            <a:r>
              <a:rPr lang="en-US" sz="2600" b="1" dirty="0">
                <a:solidFill>
                  <a:srgbClr val="4A5937"/>
                </a:solidFill>
                <a:latin typeface="Arial" panose="020B0604020202020204" pitchFamily="34" charset="0"/>
                <a:cs typeface="Arial" panose="020B0604020202020204" pitchFamily="34" charset="0"/>
              </a:rPr>
              <a:t>drought: roots may grow 9’ deep</a:t>
            </a:r>
          </a:p>
          <a:p>
            <a:endParaRPr lang="en-US" sz="2400" b="1" dirty="0">
              <a:solidFill>
                <a:srgbClr val="4A5937"/>
              </a:solidFill>
              <a:latin typeface="Arial" panose="020B0604020202020204" pitchFamily="34" charset="0"/>
              <a:cs typeface="Arial" panose="020B0604020202020204" pitchFamily="34" charset="0"/>
            </a:endParaRPr>
          </a:p>
          <a:p>
            <a:endParaRPr lang="en-US" sz="2200" dirty="0">
              <a:solidFill>
                <a:srgbClr val="4A5937"/>
              </a:solidFill>
            </a:endParaRPr>
          </a:p>
        </p:txBody>
      </p:sp>
      <p:sp>
        <p:nvSpPr>
          <p:cNvPr id="77" name="Rectangle 76">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4A5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orghastrum nutans (Indiangrass)">
            <a:extLst>
              <a:ext uri="{FF2B5EF4-FFF2-40B4-BE49-F238E27FC236}">
                <a16:creationId xmlns:a16="http://schemas.microsoft.com/office/drawing/2014/main" id="{1FDCD14D-39FC-C24F-B705-9BF9A0B0FA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31" r="3" b="3"/>
          <a:stretch/>
        </p:blipFill>
        <p:spPr bwMode="auto">
          <a:xfrm>
            <a:off x="7523826" y="862763"/>
            <a:ext cx="3788081" cy="515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468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C0E5A-1CE8-4444-B246-E6479F2880E5}"/>
              </a:ext>
            </a:extLst>
          </p:cNvPr>
          <p:cNvSpPr>
            <a:spLocks noGrp="1"/>
          </p:cNvSpPr>
          <p:nvPr>
            <p:ph type="title"/>
          </p:nvPr>
        </p:nvSpPr>
        <p:spPr>
          <a:xfrm>
            <a:off x="838200" y="365760"/>
            <a:ext cx="10515600" cy="1325563"/>
          </a:xfrm>
        </p:spPr>
        <p:txBody>
          <a:bodyPr>
            <a:normAutofit/>
          </a:bodyPr>
          <a:lstStyle/>
          <a:p>
            <a:r>
              <a:rPr lang="en-US" b="1" dirty="0">
                <a:solidFill>
                  <a:schemeClr val="bg1"/>
                </a:solidFill>
                <a:latin typeface="Arial" panose="020B0604020202020204" pitchFamily="34" charset="0"/>
                <a:cs typeface="Arial" panose="020B0604020202020204" pitchFamily="34" charset="0"/>
              </a:rPr>
              <a:t>   Indian Grass: Beneficial and Useful</a:t>
            </a:r>
          </a:p>
        </p:txBody>
      </p:sp>
      <p:sp>
        <p:nvSpPr>
          <p:cNvPr id="3" name="Content Placeholder 2">
            <a:extLst>
              <a:ext uri="{FF2B5EF4-FFF2-40B4-BE49-F238E27FC236}">
                <a16:creationId xmlns:a16="http://schemas.microsoft.com/office/drawing/2014/main" id="{E177865B-1906-A942-AF56-A0292291B010}"/>
              </a:ext>
            </a:extLst>
          </p:cNvPr>
          <p:cNvSpPr>
            <a:spLocks noGrp="1"/>
          </p:cNvSpPr>
          <p:nvPr>
            <p:ph idx="1"/>
          </p:nvPr>
        </p:nvSpPr>
        <p:spPr>
          <a:xfrm>
            <a:off x="245497" y="2276857"/>
            <a:ext cx="6473952" cy="3900106"/>
          </a:xfrm>
        </p:spPr>
        <p:txBody>
          <a:bodyPr anchor="ctr">
            <a:noAutofit/>
          </a:bodyPr>
          <a:lstStyle/>
          <a:p>
            <a:r>
              <a:rPr lang="en-US" sz="2400" b="1" dirty="0">
                <a:cs typeface="Arial" panose="020B0604020202020204" pitchFamily="34" charset="0"/>
              </a:rPr>
              <a:t>Wildlife</a:t>
            </a:r>
            <a:endParaRPr lang="en-US" b="1" dirty="0">
              <a:cs typeface="Arial" panose="020B0604020202020204" pitchFamily="34" charset="0"/>
            </a:endParaRPr>
          </a:p>
          <a:p>
            <a:pPr lvl="1"/>
            <a:r>
              <a:rPr lang="en-US" b="1" dirty="0">
                <a:cs typeface="Arial" panose="020B0604020202020204" pitchFamily="34" charset="0"/>
              </a:rPr>
              <a:t>Seeds: songbirds</a:t>
            </a:r>
          </a:p>
          <a:p>
            <a:pPr lvl="1"/>
            <a:r>
              <a:rPr lang="en-US" b="1" dirty="0">
                <a:cs typeface="Arial" panose="020B0604020202020204" pitchFamily="34" charset="0"/>
              </a:rPr>
              <a:t>Nesting/shelter:  birds, small mammals, native bees</a:t>
            </a:r>
          </a:p>
          <a:p>
            <a:pPr lvl="1"/>
            <a:r>
              <a:rPr lang="en-US" b="1" dirty="0">
                <a:cs typeface="Arial" panose="020B0604020202020204" pitchFamily="34" charset="0"/>
              </a:rPr>
              <a:t>Larval host plant: salt and pepper skipper</a:t>
            </a:r>
          </a:p>
          <a:p>
            <a:r>
              <a:rPr lang="en-US" sz="2400" b="1" dirty="0">
                <a:cs typeface="Arial" panose="020B0604020202020204" pitchFamily="34" charset="0"/>
              </a:rPr>
              <a:t>Uses</a:t>
            </a:r>
          </a:p>
          <a:p>
            <a:pPr lvl="1"/>
            <a:r>
              <a:rPr lang="en-US" b="1" dirty="0">
                <a:cs typeface="Arial" panose="020B0604020202020204" pitchFamily="34" charset="0"/>
              </a:rPr>
              <a:t>Specimen, vertical accent in border</a:t>
            </a:r>
          </a:p>
          <a:p>
            <a:pPr lvl="1"/>
            <a:r>
              <a:rPr lang="en-US" b="1" dirty="0">
                <a:cs typeface="Arial" panose="020B0604020202020204" pitchFamily="34" charset="0"/>
              </a:rPr>
              <a:t>Erosion control, slopes</a:t>
            </a:r>
          </a:p>
          <a:p>
            <a:pPr lvl="1"/>
            <a:r>
              <a:rPr lang="en-US" b="1" dirty="0">
                <a:cs typeface="Arial" panose="020B0604020202020204" pitchFamily="34" charset="0"/>
              </a:rPr>
              <a:t>Massed for prairie or meadow gardens</a:t>
            </a:r>
          </a:p>
          <a:p>
            <a:pPr lvl="1"/>
            <a:r>
              <a:rPr lang="en-US" b="1" dirty="0">
                <a:cs typeface="Arial" panose="020B0604020202020204" pitchFamily="34" charset="0"/>
              </a:rPr>
              <a:t>Combine with native wildflowers</a:t>
            </a:r>
          </a:p>
        </p:txBody>
      </p:sp>
      <p:pic>
        <p:nvPicPr>
          <p:cNvPr id="6146" name="Picture 2" descr="Wildlife Field Guide for New Jersey's Endangered and Threatened Species -  Conserve Wildlife Foundation of New Jersey">
            <a:extLst>
              <a:ext uri="{FF2B5EF4-FFF2-40B4-BE49-F238E27FC236}">
                <a16:creationId xmlns:a16="http://schemas.microsoft.com/office/drawing/2014/main" id="{66B71CDB-E23C-2940-B041-B599DCEA93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82" r="4598" b="-1"/>
          <a:stretch/>
        </p:blipFill>
        <p:spPr bwMode="auto">
          <a:xfrm>
            <a:off x="7162801" y="2276857"/>
            <a:ext cx="4572000" cy="390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07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B2BB-3387-3241-B609-D5BBDF6D11E9}"/>
              </a:ext>
            </a:extLst>
          </p:cNvPr>
          <p:cNvSpPr>
            <a:spLocks noGrp="1"/>
          </p:cNvSpPr>
          <p:nvPr>
            <p:ph type="title"/>
          </p:nvPr>
        </p:nvSpPr>
        <p:spPr>
          <a:xfrm>
            <a:off x="6685448" y="950259"/>
            <a:ext cx="5255540" cy="1771593"/>
          </a:xfrm>
        </p:spPr>
        <p:txBody>
          <a:bodyPr>
            <a:normAutofit/>
          </a:bodyPr>
          <a:lstStyle/>
          <a:p>
            <a:r>
              <a:rPr lang="en-US" sz="3100" b="1"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Little Bluestem   </a:t>
            </a:r>
            <a:r>
              <a:rPr lang="en-US" sz="3200" b="1" i="1" dirty="0" err="1">
                <a:latin typeface="Arial" panose="020B0604020202020204" pitchFamily="34" charset="0"/>
                <a:cs typeface="Arial" panose="020B0604020202020204" pitchFamily="34" charset="0"/>
              </a:rPr>
              <a:t>Schizachyrium</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scoparium</a:t>
            </a:r>
            <a:endParaRPr lang="en-US" sz="3200" b="1" i="1" dirty="0">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2" name="Picture 4" descr="Little Bluestem Press Release - Kansas Native Plant Society">
            <a:extLst>
              <a:ext uri="{FF2B5EF4-FFF2-40B4-BE49-F238E27FC236}">
                <a16:creationId xmlns:a16="http://schemas.microsoft.com/office/drawing/2014/main" id="{D33DF23B-4051-B442-85F7-AB4ACF7C82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77" r="-4" b="11520"/>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7176" name="Picture 8" descr="Little Bluestem Grass Seeds - Schizachyrium | American Meadows">
            <a:extLst>
              <a:ext uri="{FF2B5EF4-FFF2-40B4-BE49-F238E27FC236}">
                <a16:creationId xmlns:a16="http://schemas.microsoft.com/office/drawing/2014/main" id="{61228B08-56D1-5F4A-8EDA-85B905A406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35" r="1" b="1"/>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Schizachyrium scoparium (little bluestem)">
            <a:extLst>
              <a:ext uri="{FF2B5EF4-FFF2-40B4-BE49-F238E27FC236}">
                <a16:creationId xmlns:a16="http://schemas.microsoft.com/office/drawing/2014/main" id="{7B8986F5-42F8-6944-8F26-6C1DEB044C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636" r="2" b="3054"/>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F2ABD8E-878D-9648-A96F-BFBAD337816F}"/>
              </a:ext>
            </a:extLst>
          </p:cNvPr>
          <p:cNvSpPr>
            <a:spLocks noGrp="1"/>
          </p:cNvSpPr>
          <p:nvPr>
            <p:ph idx="1"/>
          </p:nvPr>
        </p:nvSpPr>
        <p:spPr>
          <a:xfrm>
            <a:off x="6940295" y="2721852"/>
            <a:ext cx="4668256" cy="3625160"/>
          </a:xfrm>
        </p:spPr>
        <p:txBody>
          <a:bodyPr anchor="t">
            <a:noAutofit/>
          </a:bodyPr>
          <a:lstStyle/>
          <a:p>
            <a:r>
              <a:rPr lang="en-US" b="1" dirty="0">
                <a:latin typeface="Arial" panose="020B0604020202020204" pitchFamily="34" charset="0"/>
                <a:cs typeface="Arial" panose="020B0604020202020204" pitchFamily="34" charset="0"/>
              </a:rPr>
              <a:t>Upright, clumping</a:t>
            </a:r>
          </a:p>
          <a:p>
            <a:r>
              <a:rPr lang="en-US" b="1" dirty="0">
                <a:latin typeface="Arial" panose="020B0604020202020204" pitchFamily="34" charset="0"/>
                <a:cs typeface="Arial" panose="020B0604020202020204" pitchFamily="34" charset="0"/>
              </a:rPr>
              <a:t>Native to open woods, wood edges, prairies</a:t>
            </a:r>
          </a:p>
          <a:p>
            <a:r>
              <a:rPr lang="en-US" b="1" dirty="0">
                <a:latin typeface="Arial" panose="020B0604020202020204" pitchFamily="34" charset="0"/>
                <a:cs typeface="Arial" panose="020B0604020202020204" pitchFamily="34" charset="0"/>
              </a:rPr>
              <a:t>Roots: fibrous, 5’ deep</a:t>
            </a:r>
          </a:p>
          <a:p>
            <a:r>
              <a:rPr lang="en-US" b="1" dirty="0">
                <a:latin typeface="Arial" panose="020B0604020202020204" pitchFamily="34" charset="0"/>
                <a:cs typeface="Arial" panose="020B0604020202020204" pitchFamily="34" charset="0"/>
              </a:rPr>
              <a:t>Three season interest</a:t>
            </a:r>
          </a:p>
          <a:p>
            <a:r>
              <a:rPr lang="en-US" b="1" dirty="0">
                <a:latin typeface="Arial" panose="020B0604020202020204" pitchFamily="34" charset="0"/>
                <a:cs typeface="Arial" panose="020B0604020202020204" pitchFamily="34" charset="0"/>
              </a:rPr>
              <a:t>Valuable forage grass</a:t>
            </a:r>
          </a:p>
        </p:txBody>
      </p:sp>
    </p:spTree>
    <p:extLst>
      <p:ext uri="{BB962C8B-B14F-4D97-AF65-F5344CB8AC3E}">
        <p14:creationId xmlns:p14="http://schemas.microsoft.com/office/powerpoint/2010/main" val="84380097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A3FFE92-6FC0-1A4C-B3D5-5EF4AED0EAF1}"/>
              </a:ext>
            </a:extLst>
          </p:cNvPr>
          <p:cNvSpPr>
            <a:spLocks noGrp="1"/>
          </p:cNvSpPr>
          <p:nvPr>
            <p:ph type="title"/>
          </p:nvPr>
        </p:nvSpPr>
        <p:spPr>
          <a:xfrm>
            <a:off x="871220" y="555228"/>
            <a:ext cx="6006192" cy="1324907"/>
          </a:xfrm>
        </p:spPr>
        <p:txBody>
          <a:bodyPr>
            <a:normAutofit/>
          </a:bodyPr>
          <a:lstStyle/>
          <a:p>
            <a:r>
              <a:rPr lang="en-US" b="1" dirty="0">
                <a:solidFill>
                  <a:srgbClr val="425E55"/>
                </a:solidFill>
                <a:latin typeface="Arial" panose="020B0604020202020204" pitchFamily="34" charset="0"/>
                <a:cs typeface="Arial" panose="020B0604020202020204" pitchFamily="34" charset="0"/>
              </a:rPr>
              <a:t>     Little Bluestem   </a:t>
            </a:r>
          </a:p>
        </p:txBody>
      </p:sp>
      <p:sp>
        <p:nvSpPr>
          <p:cNvPr id="3" name="Content Placeholder 2">
            <a:extLst>
              <a:ext uri="{FF2B5EF4-FFF2-40B4-BE49-F238E27FC236}">
                <a16:creationId xmlns:a16="http://schemas.microsoft.com/office/drawing/2014/main" id="{9149333C-0A20-C24C-BECF-078DCC99E667}"/>
              </a:ext>
            </a:extLst>
          </p:cNvPr>
          <p:cNvSpPr>
            <a:spLocks noGrp="1"/>
          </p:cNvSpPr>
          <p:nvPr>
            <p:ph idx="1"/>
          </p:nvPr>
        </p:nvSpPr>
        <p:spPr>
          <a:xfrm>
            <a:off x="871220" y="1696373"/>
            <a:ext cx="6176852" cy="4137689"/>
          </a:xfrm>
        </p:spPr>
        <p:txBody>
          <a:bodyPr>
            <a:noAutofit/>
          </a:bodyPr>
          <a:lstStyle/>
          <a:p>
            <a:r>
              <a:rPr lang="en-US" sz="2400" b="1" dirty="0">
                <a:solidFill>
                  <a:srgbClr val="425E55"/>
                </a:solidFill>
                <a:latin typeface="Arial" panose="020B0604020202020204" pitchFamily="34" charset="0"/>
                <a:cs typeface="Arial" panose="020B0604020202020204" pitchFamily="34" charset="0"/>
              </a:rPr>
              <a:t>Light: full sun is best</a:t>
            </a:r>
          </a:p>
          <a:p>
            <a:r>
              <a:rPr lang="en-US" sz="2400" b="1" dirty="0">
                <a:solidFill>
                  <a:srgbClr val="425E55"/>
                </a:solidFill>
                <a:latin typeface="Arial" panose="020B0604020202020204" pitchFamily="34" charset="0"/>
                <a:cs typeface="Arial" panose="020B0604020202020204" pitchFamily="34" charset="0"/>
              </a:rPr>
              <a:t>Deep roots (7’)</a:t>
            </a:r>
          </a:p>
          <a:p>
            <a:r>
              <a:rPr lang="en-US" sz="2400" b="1" dirty="0">
                <a:solidFill>
                  <a:srgbClr val="425E55"/>
                </a:solidFill>
                <a:latin typeface="Arial" panose="020B0604020202020204" pitchFamily="34" charset="0"/>
                <a:cs typeface="Arial" panose="020B0604020202020204" pitchFamily="34" charset="0"/>
              </a:rPr>
              <a:t>Soil</a:t>
            </a:r>
          </a:p>
          <a:p>
            <a:pPr lvl="1"/>
            <a:r>
              <a:rPr lang="en-US" b="1" dirty="0">
                <a:solidFill>
                  <a:srgbClr val="425E55"/>
                </a:solidFill>
                <a:latin typeface="Arial" panose="020B0604020202020204" pitchFamily="34" charset="0"/>
                <a:cs typeface="Arial" panose="020B0604020202020204" pitchFamily="34" charset="0"/>
              </a:rPr>
              <a:t>Dry to moist (seasonal drought OK)</a:t>
            </a:r>
          </a:p>
          <a:p>
            <a:pPr lvl="1"/>
            <a:r>
              <a:rPr lang="en-US" b="1" dirty="0">
                <a:solidFill>
                  <a:srgbClr val="425E55"/>
                </a:solidFill>
                <a:latin typeface="Arial" panose="020B0604020202020204" pitchFamily="34" charset="0"/>
                <a:cs typeface="Arial" panose="020B0604020202020204" pitchFamily="34" charset="0"/>
              </a:rPr>
              <a:t>Well-drained</a:t>
            </a:r>
          </a:p>
          <a:p>
            <a:pPr lvl="1"/>
            <a:r>
              <a:rPr lang="en-US" b="1" dirty="0">
                <a:solidFill>
                  <a:srgbClr val="425E55"/>
                </a:solidFill>
                <a:latin typeface="Arial" panose="020B0604020202020204" pitchFamily="34" charset="0"/>
                <a:cs typeface="Arial" panose="020B0604020202020204" pitchFamily="34" charset="0"/>
              </a:rPr>
              <a:t>Average to poor, acid, alkaline</a:t>
            </a:r>
          </a:p>
          <a:p>
            <a:r>
              <a:rPr lang="en-US" sz="2400" b="1" dirty="0">
                <a:solidFill>
                  <a:srgbClr val="425E55"/>
                </a:solidFill>
                <a:latin typeface="Arial" panose="020B0604020202020204" pitchFamily="34" charset="0"/>
                <a:cs typeface="Arial" panose="020B0604020202020204" pitchFamily="34" charset="0"/>
              </a:rPr>
              <a:t>Flops: soil too wet or rich, in shade</a:t>
            </a:r>
          </a:p>
          <a:p>
            <a:r>
              <a:rPr lang="en-US" sz="2400" b="1" dirty="0">
                <a:solidFill>
                  <a:srgbClr val="425E55"/>
                </a:solidFill>
                <a:latin typeface="Arial" panose="020B0604020202020204" pitchFamily="34" charset="0"/>
                <a:cs typeface="Arial" panose="020B0604020202020204" pitchFamily="34" charset="0"/>
              </a:rPr>
              <a:t>Height: 2'-4’     Spread: 2’</a:t>
            </a:r>
          </a:p>
          <a:p>
            <a:r>
              <a:rPr lang="en-US" sz="2400" b="1" dirty="0">
                <a:solidFill>
                  <a:srgbClr val="425E55"/>
                </a:solidFill>
                <a:latin typeface="Arial" panose="020B0604020202020204" pitchFamily="34" charset="0"/>
                <a:cs typeface="Arial" panose="020B0604020202020204" pitchFamily="34" charset="0"/>
              </a:rPr>
              <a:t>Foliage: slender, glaucous gray-green</a:t>
            </a:r>
          </a:p>
          <a:p>
            <a:pPr marL="0" indent="0">
              <a:buNone/>
            </a:pPr>
            <a:r>
              <a:rPr lang="en-US" sz="2400" b="1" dirty="0">
                <a:solidFill>
                  <a:srgbClr val="425E55"/>
                </a:solidFill>
                <a:latin typeface="Arial" panose="020B0604020202020204" pitchFamily="34" charset="0"/>
                <a:cs typeface="Arial" panose="020B0604020202020204" pitchFamily="34" charset="0"/>
              </a:rPr>
              <a:t>   to blue, copper-red-tan in fall/winter</a:t>
            </a:r>
          </a:p>
        </p:txBody>
      </p:sp>
      <p:sp>
        <p:nvSpPr>
          <p:cNvPr id="75" name="Rectangle 74">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425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chizachyrium scoparium (little bluestem)">
            <a:extLst>
              <a:ext uri="{FF2B5EF4-FFF2-40B4-BE49-F238E27FC236}">
                <a16:creationId xmlns:a16="http://schemas.microsoft.com/office/drawing/2014/main" id="{3F6C653C-4F8F-B64E-A74E-46B9931FB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31" r="3" b="3"/>
          <a:stretch/>
        </p:blipFill>
        <p:spPr bwMode="auto">
          <a:xfrm>
            <a:off x="7523826" y="862763"/>
            <a:ext cx="3788081" cy="515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11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99">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516EA0-41B9-F04E-BC64-B44C98D3C22B}"/>
              </a:ext>
            </a:extLst>
          </p:cNvPr>
          <p:cNvSpPr>
            <a:spLocks noGrp="1"/>
          </p:cNvSpPr>
          <p:nvPr>
            <p:ph type="title"/>
          </p:nvPr>
        </p:nvSpPr>
        <p:spPr>
          <a:xfrm>
            <a:off x="6551551" y="-92075"/>
            <a:ext cx="4954650" cy="2412882"/>
          </a:xfrm>
        </p:spPr>
        <p:txBody>
          <a:bodyPr anchor="b">
            <a:normAutofit/>
          </a:bodyPr>
          <a:lstStyle/>
          <a:p>
            <a:r>
              <a:rPr lang="en-US" sz="4000" b="1" dirty="0">
                <a:latin typeface="Arial" panose="020B0604020202020204" pitchFamily="34" charset="0"/>
                <a:cs typeface="Arial" panose="020B0604020202020204" pitchFamily="34" charset="0"/>
              </a:rPr>
              <a:t>Why grow native grasses, sedges,&amp; rushes?</a:t>
            </a:r>
          </a:p>
        </p:txBody>
      </p:sp>
      <p:pic>
        <p:nvPicPr>
          <p:cNvPr id="1038" name="Picture 14" descr="A close up of a plant&#10;&#10;Description automatically generated">
            <a:extLst>
              <a:ext uri="{FF2B5EF4-FFF2-40B4-BE49-F238E27FC236}">
                <a16:creationId xmlns:a16="http://schemas.microsoft.com/office/drawing/2014/main" id="{2B0EE23F-283C-7F47-A0A8-A9AD196E75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2788"/>
          <a:stretch/>
        </p:blipFill>
        <p:spPr bwMode="auto">
          <a:xfrm>
            <a:off x="-1" y="10"/>
            <a:ext cx="3003123" cy="38923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atural Homemade Deer Repellent Recipe for Plants">
            <a:extLst>
              <a:ext uri="{FF2B5EF4-FFF2-40B4-BE49-F238E27FC236}">
                <a16:creationId xmlns:a16="http://schemas.microsoft.com/office/drawing/2014/main" id="{40ACEE83-3852-384E-BE4A-8EB6B9AB64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4" r="3" b="3696"/>
          <a:stretch/>
        </p:blipFill>
        <p:spPr bwMode="auto">
          <a:xfrm>
            <a:off x="3180257" y="10"/>
            <a:ext cx="3016307" cy="278593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allery: Ornamental Grasses In Winter">
            <a:extLst>
              <a:ext uri="{FF2B5EF4-FFF2-40B4-BE49-F238E27FC236}">
                <a16:creationId xmlns:a16="http://schemas.microsoft.com/office/drawing/2014/main" id="{152DBA1D-442E-6F43-80C1-DD3B77CD4F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98" r="3415" b="3"/>
          <a:stretch/>
        </p:blipFill>
        <p:spPr bwMode="auto">
          <a:xfrm>
            <a:off x="-1" y="4079988"/>
            <a:ext cx="3003123" cy="27780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plant in a field&#10;&#10;Description automatically generated">
            <a:extLst>
              <a:ext uri="{FF2B5EF4-FFF2-40B4-BE49-F238E27FC236}">
                <a16:creationId xmlns:a16="http://schemas.microsoft.com/office/drawing/2014/main" id="{55164104-EA18-B54E-B5BD-7089C50C2A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82" b="7104"/>
          <a:stretch/>
        </p:blipFill>
        <p:spPr bwMode="auto">
          <a:xfrm>
            <a:off x="3180257" y="2957665"/>
            <a:ext cx="3016307" cy="39003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D33FB09-6B7E-C94A-B7D3-682D6AAC77AF}"/>
              </a:ext>
            </a:extLst>
          </p:cNvPr>
          <p:cNvSpPr>
            <a:spLocks noGrp="1"/>
          </p:cNvSpPr>
          <p:nvPr>
            <p:ph idx="1"/>
          </p:nvPr>
        </p:nvSpPr>
        <p:spPr>
          <a:xfrm>
            <a:off x="6551550" y="2362200"/>
            <a:ext cx="5298580" cy="4384675"/>
          </a:xfrm>
        </p:spPr>
        <p:txBody>
          <a:bodyPr>
            <a:normAutofit/>
          </a:bodyPr>
          <a:lstStyle/>
          <a:p>
            <a:r>
              <a:rPr lang="en-US" sz="2400" b="1" dirty="0">
                <a:latin typeface="Arial" panose="020B0604020202020204" pitchFamily="34" charset="0"/>
                <a:cs typeface="Arial" panose="020B0604020202020204" pitchFamily="34" charset="0"/>
              </a:rPr>
              <a:t>Year-round beauty!</a:t>
            </a:r>
          </a:p>
          <a:p>
            <a:r>
              <a:rPr lang="en-US" sz="2400" b="1" dirty="0">
                <a:latin typeface="Arial" panose="020B0604020202020204" pitchFamily="34" charset="0"/>
                <a:cs typeface="Arial" panose="020B0604020202020204" pitchFamily="34" charset="0"/>
              </a:rPr>
              <a:t>Adapted to MD climate/ soils</a:t>
            </a:r>
          </a:p>
          <a:p>
            <a:r>
              <a:rPr lang="en-US" sz="2400" b="1" dirty="0">
                <a:latin typeface="Arial" panose="020B0604020202020204" pitchFamily="34" charset="0"/>
                <a:cs typeface="Arial" panose="020B0604020202020204" pitchFamily="34" charset="0"/>
              </a:rPr>
              <a:t>Easier to maintain</a:t>
            </a:r>
          </a:p>
          <a:p>
            <a:pPr lvl="1"/>
            <a:r>
              <a:rPr lang="en-US" b="1" dirty="0">
                <a:latin typeface="Arial" panose="020B0604020202020204" pitchFamily="34" charset="0"/>
                <a:cs typeface="Arial" panose="020B0604020202020204" pitchFamily="34" charset="0"/>
              </a:rPr>
              <a:t>No need to fertilize</a:t>
            </a:r>
          </a:p>
          <a:p>
            <a:pPr lvl="1"/>
            <a:r>
              <a:rPr lang="en-US" b="1" dirty="0">
                <a:latin typeface="Arial" panose="020B0604020202020204" pitchFamily="34" charset="0"/>
                <a:cs typeface="Arial" panose="020B0604020202020204" pitchFamily="34" charset="0"/>
              </a:rPr>
              <a:t>Once established, need no</a:t>
            </a:r>
          </a:p>
          <a:p>
            <a:pPr marL="457200" lvl="1" indent="0">
              <a:buNone/>
            </a:pPr>
            <a:r>
              <a:rPr lang="en-US" b="1" dirty="0">
                <a:latin typeface="Arial" panose="020B0604020202020204" pitchFamily="34" charset="0"/>
                <a:cs typeface="Arial" panose="020B0604020202020204" pitchFamily="34" charset="0"/>
              </a:rPr>
              <a:t>   additional water </a:t>
            </a:r>
          </a:p>
          <a:p>
            <a:pPr lvl="1"/>
            <a:r>
              <a:rPr lang="en-US" b="1" dirty="0">
                <a:latin typeface="Arial" panose="020B0604020202020204" pitchFamily="34" charset="0"/>
                <a:cs typeface="Arial" panose="020B0604020202020204" pitchFamily="34" charset="0"/>
              </a:rPr>
              <a:t>No staking or deadheading </a:t>
            </a:r>
          </a:p>
          <a:p>
            <a:r>
              <a:rPr lang="en-US" sz="2400" b="1" dirty="0">
                <a:latin typeface="Arial" panose="020B0604020202020204" pitchFamily="34" charset="0"/>
                <a:cs typeface="Arial" panose="020B0604020202020204" pitchFamily="34" charset="0"/>
              </a:rPr>
              <a:t>Habitat for wildlife</a:t>
            </a:r>
          </a:p>
          <a:p>
            <a:r>
              <a:rPr lang="en-US" sz="2400" b="1" dirty="0">
                <a:latin typeface="Arial" panose="020B0604020202020204" pitchFamily="34" charset="0"/>
                <a:cs typeface="Arial" panose="020B0604020202020204" pitchFamily="34" charset="0"/>
              </a:rPr>
              <a:t>Most are deer resistant</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p>
        </p:txBody>
      </p:sp>
    </p:spTree>
    <p:extLst>
      <p:ext uri="{BB962C8B-B14F-4D97-AF65-F5344CB8AC3E}">
        <p14:creationId xmlns:p14="http://schemas.microsoft.com/office/powerpoint/2010/main" val="1912309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CC5FCED-D01C-9543-AD74-2557BE5E389A}"/>
              </a:ext>
            </a:extLst>
          </p:cNvPr>
          <p:cNvSpPr>
            <a:spLocks noGrp="1"/>
          </p:cNvSpPr>
          <p:nvPr>
            <p:ph type="title"/>
          </p:nvPr>
        </p:nvSpPr>
        <p:spPr>
          <a:xfrm>
            <a:off x="871220" y="681038"/>
            <a:ext cx="6006192" cy="1503898"/>
          </a:xfrm>
        </p:spPr>
        <p:txBody>
          <a:bodyPr>
            <a:normAutofit/>
          </a:bodyPr>
          <a:lstStyle/>
          <a:p>
            <a:r>
              <a:rPr lang="en-US" b="1" dirty="0">
                <a:solidFill>
                  <a:srgbClr val="54532D"/>
                </a:solidFill>
                <a:latin typeface="Arial" panose="020B0604020202020204" pitchFamily="34" charset="0"/>
                <a:cs typeface="Arial" panose="020B0604020202020204" pitchFamily="34" charset="0"/>
              </a:rPr>
              <a:t>Little Bluestem</a:t>
            </a:r>
          </a:p>
        </p:txBody>
      </p:sp>
      <p:sp>
        <p:nvSpPr>
          <p:cNvPr id="3" name="Content Placeholder 2">
            <a:extLst>
              <a:ext uri="{FF2B5EF4-FFF2-40B4-BE49-F238E27FC236}">
                <a16:creationId xmlns:a16="http://schemas.microsoft.com/office/drawing/2014/main" id="{A38D2F60-E9E0-1E45-A64E-3FD1B17E6802}"/>
              </a:ext>
            </a:extLst>
          </p:cNvPr>
          <p:cNvSpPr>
            <a:spLocks noGrp="1"/>
          </p:cNvSpPr>
          <p:nvPr>
            <p:ph idx="1"/>
          </p:nvPr>
        </p:nvSpPr>
        <p:spPr>
          <a:xfrm>
            <a:off x="871220" y="2038663"/>
            <a:ext cx="6006192" cy="4138300"/>
          </a:xfrm>
        </p:spPr>
        <p:txBody>
          <a:bodyPr>
            <a:normAutofit/>
          </a:bodyPr>
          <a:lstStyle/>
          <a:p>
            <a:r>
              <a:rPr lang="en-US" sz="2400" b="1" dirty="0">
                <a:solidFill>
                  <a:schemeClr val="accent6">
                    <a:lumMod val="50000"/>
                  </a:schemeClr>
                </a:solidFill>
                <a:latin typeface="Arial" panose="020B0604020202020204" pitchFamily="34" charset="0"/>
                <a:cs typeface="Arial" panose="020B0604020202020204" pitchFamily="34" charset="0"/>
              </a:rPr>
              <a:t>Bloom Time: July- October</a:t>
            </a:r>
          </a:p>
          <a:p>
            <a:r>
              <a:rPr lang="en-US" sz="2400" b="1" dirty="0">
                <a:solidFill>
                  <a:schemeClr val="accent6">
                    <a:lumMod val="50000"/>
                  </a:schemeClr>
                </a:solidFill>
                <a:latin typeface="Arial" panose="020B0604020202020204" pitchFamily="34" charset="0"/>
                <a:cs typeface="Arial" panose="020B0604020202020204" pitchFamily="34" charset="0"/>
              </a:rPr>
              <a:t>Blooms: </a:t>
            </a:r>
          </a:p>
          <a:p>
            <a:pPr lvl="1"/>
            <a:r>
              <a:rPr lang="en-US" b="1" dirty="0">
                <a:solidFill>
                  <a:schemeClr val="accent6">
                    <a:lumMod val="50000"/>
                  </a:schemeClr>
                </a:solidFill>
                <a:latin typeface="Arial" panose="020B0604020202020204" pitchFamily="34" charset="0"/>
                <a:cs typeface="Arial" panose="020B0604020202020204" pitchFamily="34" charset="0"/>
              </a:rPr>
              <a:t>3” long racemes of </a:t>
            </a:r>
            <a:r>
              <a:rPr lang="en-US" b="1" dirty="0" err="1">
                <a:solidFill>
                  <a:schemeClr val="accent6">
                    <a:lumMod val="50000"/>
                  </a:schemeClr>
                </a:solidFill>
                <a:latin typeface="Arial" panose="020B0604020202020204" pitchFamily="34" charset="0"/>
                <a:cs typeface="Arial" panose="020B0604020202020204" pitchFamily="34" charset="0"/>
              </a:rPr>
              <a:t>spikelets</a:t>
            </a:r>
            <a:endParaRPr lang="en-US" b="1" dirty="0">
              <a:solidFill>
                <a:schemeClr val="accent6">
                  <a:lumMod val="50000"/>
                </a:schemeClr>
              </a:solidFill>
              <a:latin typeface="Arial" panose="020B0604020202020204" pitchFamily="34" charset="0"/>
              <a:cs typeface="Arial" panose="020B0604020202020204" pitchFamily="34" charset="0"/>
            </a:endParaRPr>
          </a:p>
          <a:p>
            <a:pPr lvl="1"/>
            <a:r>
              <a:rPr lang="en-US" b="1" dirty="0">
                <a:solidFill>
                  <a:schemeClr val="accent6">
                    <a:lumMod val="50000"/>
                  </a:schemeClr>
                </a:solidFill>
                <a:latin typeface="Arial" panose="020B0604020202020204" pitchFamily="34" charset="0"/>
                <a:cs typeface="Arial" panose="020B0604020202020204" pitchFamily="34" charset="0"/>
              </a:rPr>
              <a:t>Fluffy silvery-white seed heads</a:t>
            </a:r>
          </a:p>
          <a:p>
            <a:pPr lvl="1"/>
            <a:r>
              <a:rPr lang="en-US" b="1" dirty="0">
                <a:solidFill>
                  <a:schemeClr val="accent6">
                    <a:lumMod val="50000"/>
                  </a:schemeClr>
                </a:solidFill>
                <a:latin typeface="Arial" panose="020B0604020202020204" pitchFamily="34" charset="0"/>
                <a:cs typeface="Arial" panose="020B0604020202020204" pitchFamily="34" charset="0"/>
              </a:rPr>
              <a:t>Readily self-seeds, easily grown from seed</a:t>
            </a:r>
          </a:p>
          <a:p>
            <a:r>
              <a:rPr lang="en-US" sz="2400" b="1" dirty="0">
                <a:solidFill>
                  <a:schemeClr val="accent6">
                    <a:lumMod val="50000"/>
                  </a:schemeClr>
                </a:solidFill>
                <a:latin typeface="Arial" panose="020B0604020202020204" pitchFamily="34" charset="0"/>
                <a:cs typeface="Arial" panose="020B0604020202020204" pitchFamily="34" charset="0"/>
              </a:rPr>
              <a:t>Stems: wiry and persist in winter</a:t>
            </a:r>
          </a:p>
          <a:p>
            <a:r>
              <a:rPr lang="en-US" sz="2400" b="1" dirty="0">
                <a:solidFill>
                  <a:schemeClr val="accent6">
                    <a:lumMod val="50000"/>
                  </a:schemeClr>
                </a:solidFill>
                <a:latin typeface="Arial" panose="020B0604020202020204" pitchFamily="34" charset="0"/>
                <a:cs typeface="Arial" panose="020B0604020202020204" pitchFamily="34" charset="0"/>
              </a:rPr>
              <a:t>Cut back in late winter or early spring</a:t>
            </a:r>
          </a:p>
          <a:p>
            <a:endParaRPr lang="en-US" sz="2400" dirty="0">
              <a:solidFill>
                <a:srgbClr val="54532D"/>
              </a:solidFill>
            </a:endParaRPr>
          </a:p>
        </p:txBody>
      </p:sp>
      <p:sp>
        <p:nvSpPr>
          <p:cNvPr id="13" name="Rectangle 12">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545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chizachyrium scoparium image">
            <a:extLst>
              <a:ext uri="{FF2B5EF4-FFF2-40B4-BE49-F238E27FC236}">
                <a16:creationId xmlns:a16="http://schemas.microsoft.com/office/drawing/2014/main" id="{FCA1B84C-B94F-AD4B-AB81-147A902AD7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62" r="13800" b="1"/>
          <a:stretch/>
        </p:blipFill>
        <p:spPr bwMode="auto">
          <a:xfrm>
            <a:off x="7523826" y="862763"/>
            <a:ext cx="3788081" cy="51511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5B41EE6-492E-DA45-B23A-F450C8F12B3E}"/>
              </a:ext>
            </a:extLst>
          </p:cNvPr>
          <p:cNvSpPr txBox="1"/>
          <p:nvPr/>
        </p:nvSpPr>
        <p:spPr>
          <a:xfrm>
            <a:off x="10177481" y="5459370"/>
            <a:ext cx="1314271" cy="923330"/>
          </a:xfrm>
          <a:prstGeom prst="rect">
            <a:avLst/>
          </a:prstGeom>
          <a:noFill/>
        </p:spPr>
        <p:txBody>
          <a:bodyPr wrap="none" rtlCol="0">
            <a:spAutoFit/>
          </a:bodyPr>
          <a:lstStyle/>
          <a:p>
            <a:endParaRPr lang="en-US" dirty="0"/>
          </a:p>
          <a:p>
            <a:r>
              <a:rPr lang="en-US" dirty="0">
                <a:solidFill>
                  <a:schemeClr val="bg1"/>
                </a:solidFill>
              </a:rPr>
              <a:t>Max </a:t>
            </a:r>
            <a:r>
              <a:rPr lang="en-US" dirty="0" err="1">
                <a:solidFill>
                  <a:schemeClr val="bg1"/>
                </a:solidFill>
              </a:rPr>
              <a:t>Licher</a:t>
            </a:r>
            <a:r>
              <a:rPr lang="en-US" dirty="0">
                <a:solidFill>
                  <a:schemeClr val="bg1"/>
                </a:solidFill>
              </a:rPr>
              <a:t>  </a:t>
            </a:r>
          </a:p>
          <a:p>
            <a:endParaRPr lang="en-US" dirty="0"/>
          </a:p>
        </p:txBody>
      </p:sp>
    </p:spTree>
    <p:extLst>
      <p:ext uri="{BB962C8B-B14F-4D97-AF65-F5344CB8AC3E}">
        <p14:creationId xmlns:p14="http://schemas.microsoft.com/office/powerpoint/2010/main" val="2492067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05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9FD20-8C39-7147-B17B-BAF839005904}"/>
              </a:ext>
            </a:extLst>
          </p:cNvPr>
          <p:cNvSpPr>
            <a:spLocks noGrp="1"/>
          </p:cNvSpPr>
          <p:nvPr>
            <p:ph type="title"/>
          </p:nvPr>
        </p:nvSpPr>
        <p:spPr>
          <a:xfrm>
            <a:off x="1024129" y="470914"/>
            <a:ext cx="5062511" cy="1499616"/>
          </a:xfrm>
        </p:spPr>
        <p:txBody>
          <a:bodyPr>
            <a:normAutofit/>
          </a:bodyPr>
          <a:lstStyle/>
          <a:p>
            <a:r>
              <a:rPr lang="en-US" sz="3700" b="1" dirty="0">
                <a:solidFill>
                  <a:srgbClr val="FFFFFF"/>
                </a:solidFill>
                <a:latin typeface="Arial" panose="020B0604020202020204" pitchFamily="34" charset="0"/>
                <a:cs typeface="Arial" panose="020B0604020202020204" pitchFamily="34" charset="0"/>
              </a:rPr>
              <a:t> Attributes and Uses</a:t>
            </a:r>
          </a:p>
        </p:txBody>
      </p:sp>
      <p:cxnSp>
        <p:nvCxnSpPr>
          <p:cNvPr id="73" name="Straight Connector 72">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FC1C5F-6660-D048-A78C-A8861B9A53C7}"/>
              </a:ext>
            </a:extLst>
          </p:cNvPr>
          <p:cNvSpPr>
            <a:spLocks noGrp="1"/>
          </p:cNvSpPr>
          <p:nvPr>
            <p:ph idx="1"/>
          </p:nvPr>
        </p:nvSpPr>
        <p:spPr>
          <a:xfrm>
            <a:off x="484707" y="1740724"/>
            <a:ext cx="6346713" cy="4713862"/>
          </a:xfrm>
        </p:spPr>
        <p:txBody>
          <a:bodyPr>
            <a:normAutofit/>
          </a:bodyPr>
          <a:lstStyle/>
          <a:p>
            <a:r>
              <a:rPr lang="en-US" sz="2400" b="1" dirty="0">
                <a:solidFill>
                  <a:srgbClr val="FFFFFF"/>
                </a:solidFill>
                <a:latin typeface="Arial" panose="020B0604020202020204" pitchFamily="34" charset="0"/>
                <a:cs typeface="Arial" panose="020B0604020202020204" pitchFamily="34" charset="0"/>
              </a:rPr>
              <a:t>Tolerates: air pollution, fire, black walnut</a:t>
            </a:r>
          </a:p>
          <a:p>
            <a:r>
              <a:rPr lang="en-US" sz="2400" b="1" dirty="0">
                <a:solidFill>
                  <a:srgbClr val="FFFFFF"/>
                </a:solidFill>
                <a:latin typeface="Arial" panose="020B0604020202020204" pitchFamily="34" charset="0"/>
                <a:cs typeface="Arial" panose="020B0604020202020204" pitchFamily="34" charset="0"/>
              </a:rPr>
              <a:t>Intolerant of flooding                            (not for rain gardens)</a:t>
            </a:r>
          </a:p>
          <a:p>
            <a:r>
              <a:rPr lang="en-US" sz="2400" b="1" dirty="0">
                <a:solidFill>
                  <a:srgbClr val="FFFFFF"/>
                </a:solidFill>
                <a:latin typeface="Arial" panose="020B0604020202020204" pitchFamily="34" charset="0"/>
                <a:cs typeface="Arial" panose="020B0604020202020204" pitchFamily="34" charset="0"/>
              </a:rPr>
              <a:t>Rarely bothered by deer; no serious pests or diseases</a:t>
            </a:r>
          </a:p>
          <a:p>
            <a:r>
              <a:rPr lang="en-US" sz="2400" b="1" dirty="0">
                <a:solidFill>
                  <a:srgbClr val="FFFFFF"/>
                </a:solidFill>
                <a:latin typeface="Arial" panose="020B0604020202020204" pitchFamily="34" charset="0"/>
                <a:cs typeface="Arial" panose="020B0604020202020204" pitchFamily="34" charset="0"/>
              </a:rPr>
              <a:t>Wildlife</a:t>
            </a:r>
          </a:p>
          <a:p>
            <a:pPr lvl="1"/>
            <a:r>
              <a:rPr lang="en-US" b="1" dirty="0">
                <a:solidFill>
                  <a:srgbClr val="FFFFFF"/>
                </a:solidFill>
                <a:latin typeface="Arial" panose="020B0604020202020204" pitchFamily="34" charset="0"/>
                <a:cs typeface="Arial" panose="020B0604020202020204" pitchFamily="34" charset="0"/>
              </a:rPr>
              <a:t>Seeds/nests: birds, small animals</a:t>
            </a:r>
          </a:p>
          <a:p>
            <a:pPr lvl="1"/>
            <a:r>
              <a:rPr lang="en-US" b="1" dirty="0">
                <a:solidFill>
                  <a:srgbClr val="FFFFFF"/>
                </a:solidFill>
                <a:latin typeface="Arial" panose="020B0604020202020204" pitchFamily="34" charset="0"/>
                <a:cs typeface="Arial" panose="020B0604020202020204" pitchFamily="34" charset="0"/>
              </a:rPr>
              <a:t>Host plant to many lepidoptera</a:t>
            </a:r>
          </a:p>
          <a:p>
            <a:r>
              <a:rPr lang="en-US" sz="2400" b="1" dirty="0">
                <a:solidFill>
                  <a:srgbClr val="FFFFFF"/>
                </a:solidFill>
                <a:latin typeface="Arial" panose="020B0604020202020204" pitchFamily="34" charset="0"/>
                <a:cs typeface="Arial" panose="020B0604020202020204" pitchFamily="34" charset="0"/>
              </a:rPr>
              <a:t>Uses: specimen, container, in mass along borders, in meadow or prairie gardens, erosion, slopes</a:t>
            </a:r>
          </a:p>
          <a:p>
            <a:endParaRPr lang="en-US" sz="1800" dirty="0">
              <a:solidFill>
                <a:srgbClr val="FFFFFF"/>
              </a:solidFill>
            </a:endParaRPr>
          </a:p>
        </p:txBody>
      </p:sp>
      <p:pic>
        <p:nvPicPr>
          <p:cNvPr id="4098" name="Picture 2" descr="Schizachyrium scoparium (little bluestem)">
            <a:extLst>
              <a:ext uri="{FF2B5EF4-FFF2-40B4-BE49-F238E27FC236}">
                <a16:creationId xmlns:a16="http://schemas.microsoft.com/office/drawing/2014/main" id="{520632D4-4AA5-8041-A193-0EC44FB0DA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6365" y="640080"/>
            <a:ext cx="3723208"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229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Panicum virgatum 'Northwind' grass standing in snow, grass that stand up in winter">
            <a:extLst>
              <a:ext uri="{FF2B5EF4-FFF2-40B4-BE49-F238E27FC236}">
                <a16:creationId xmlns:a16="http://schemas.microsoft.com/office/drawing/2014/main" id="{C48FA7C8-29B7-B943-85C7-BD43CD307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5"/>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9218" name="Picture 2" descr="Panicum virgatum (switchgrass)">
            <a:extLst>
              <a:ext uri="{FF2B5EF4-FFF2-40B4-BE49-F238E27FC236}">
                <a16:creationId xmlns:a16="http://schemas.microsoft.com/office/drawing/2014/main" id="{E9BAC3F0-9AA9-D54B-8F15-647145E10A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1" r="3170" b="-1"/>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072861-72EB-344B-9028-F165F049E12E}"/>
              </a:ext>
            </a:extLst>
          </p:cNvPr>
          <p:cNvSpPr>
            <a:spLocks noGrp="1"/>
          </p:cNvSpPr>
          <p:nvPr>
            <p:ph type="title"/>
          </p:nvPr>
        </p:nvSpPr>
        <p:spPr>
          <a:xfrm>
            <a:off x="202445" y="435430"/>
            <a:ext cx="3352979" cy="1571172"/>
          </a:xfrm>
        </p:spPr>
        <p:txBody>
          <a:bodyPr anchor="ctr">
            <a:normAutofit/>
          </a:bodyPr>
          <a:lstStyle/>
          <a:p>
            <a:r>
              <a:rPr lang="en-US" sz="26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Switchgrass: </a:t>
            </a:r>
            <a:r>
              <a:rPr lang="en-US" sz="2800" b="1" i="1" dirty="0">
                <a:latin typeface="Arial" panose="020B0604020202020204" pitchFamily="34" charset="0"/>
                <a:cs typeface="Arial" panose="020B0604020202020204" pitchFamily="34" charset="0"/>
              </a:rPr>
              <a:t>Panicum virgatum</a:t>
            </a:r>
          </a:p>
        </p:txBody>
      </p:sp>
      <p:sp>
        <p:nvSpPr>
          <p:cNvPr id="81" name="Rectangle 80">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3" name="Rectangle 8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E471774-20EC-A340-9103-CAED17AEA257}"/>
              </a:ext>
            </a:extLst>
          </p:cNvPr>
          <p:cNvSpPr>
            <a:spLocks noGrp="1"/>
          </p:cNvSpPr>
          <p:nvPr>
            <p:ph idx="1"/>
          </p:nvPr>
        </p:nvSpPr>
        <p:spPr>
          <a:xfrm>
            <a:off x="202445" y="2258171"/>
            <a:ext cx="3598589" cy="3918792"/>
          </a:xfrm>
        </p:spPr>
        <p:txBody>
          <a:bodyPr>
            <a:normAutofit/>
          </a:bodyPr>
          <a:lstStyle/>
          <a:p>
            <a:r>
              <a:rPr lang="en-US" sz="2400" b="1" dirty="0">
                <a:latin typeface="Arial" panose="020B0604020202020204" pitchFamily="34" charset="0"/>
                <a:cs typeface="Arial" panose="020B0604020202020204" pitchFamily="34" charset="0"/>
              </a:rPr>
              <a:t>Native to tall grass prairie, open woods</a:t>
            </a:r>
          </a:p>
          <a:p>
            <a:r>
              <a:rPr lang="en-US" sz="2400" b="1" dirty="0">
                <a:latin typeface="Arial" panose="020B0604020202020204" pitchFamily="34" charset="0"/>
                <a:cs typeface="Arial" panose="020B0604020202020204" pitchFamily="34" charset="0"/>
              </a:rPr>
              <a:t>Stiff, clumping</a:t>
            </a:r>
          </a:p>
          <a:p>
            <a:r>
              <a:rPr lang="en-US" sz="2400" b="1" dirty="0">
                <a:latin typeface="Arial" panose="020B0604020202020204" pitchFamily="34" charset="0"/>
                <a:cs typeface="Arial" panose="020B0604020202020204" pitchFamily="34" charset="0"/>
              </a:rPr>
              <a:t>Narrow, vase-shaped</a:t>
            </a:r>
          </a:p>
          <a:p>
            <a:r>
              <a:rPr lang="en-US" sz="2400" b="1" dirty="0">
                <a:latin typeface="Arial" panose="020B0604020202020204" pitchFamily="34" charset="0"/>
                <a:cs typeface="Arial" panose="020B0604020202020204" pitchFamily="34" charset="0"/>
              </a:rPr>
              <a:t>Open airy seed heads</a:t>
            </a:r>
          </a:p>
          <a:p>
            <a:r>
              <a:rPr lang="en-US" sz="2400" b="1" dirty="0">
                <a:latin typeface="Arial" panose="020B0604020202020204" pitchFamily="34" charset="0"/>
                <a:cs typeface="Arial" panose="020B0604020202020204" pitchFamily="34" charset="0"/>
              </a:rPr>
              <a:t>3 season interest</a:t>
            </a:r>
          </a:p>
        </p:txBody>
      </p:sp>
    </p:spTree>
    <p:extLst>
      <p:ext uri="{BB962C8B-B14F-4D97-AF65-F5344CB8AC3E}">
        <p14:creationId xmlns:p14="http://schemas.microsoft.com/office/powerpoint/2010/main" val="3169699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4F39821-411B-0A42-90CC-549D23CD1ED7}"/>
              </a:ext>
            </a:extLst>
          </p:cNvPr>
          <p:cNvSpPr>
            <a:spLocks noGrp="1"/>
          </p:cNvSpPr>
          <p:nvPr>
            <p:ph type="title"/>
          </p:nvPr>
        </p:nvSpPr>
        <p:spPr>
          <a:xfrm>
            <a:off x="871220" y="429018"/>
            <a:ext cx="6006192" cy="1388795"/>
          </a:xfrm>
        </p:spPr>
        <p:txBody>
          <a:bodyPr>
            <a:normAutofit/>
          </a:bodyPr>
          <a:lstStyle/>
          <a:p>
            <a:br>
              <a:rPr lang="en-US" dirty="0">
                <a:solidFill>
                  <a:srgbClr val="42644C"/>
                </a:solidFill>
              </a:rPr>
            </a:br>
            <a:r>
              <a:rPr lang="en-US" dirty="0">
                <a:solidFill>
                  <a:srgbClr val="42644C"/>
                </a:solidFill>
              </a:rPr>
              <a:t>          </a:t>
            </a:r>
            <a:r>
              <a:rPr lang="en-US" b="1" dirty="0">
                <a:solidFill>
                  <a:srgbClr val="42644C"/>
                </a:solidFill>
                <a:latin typeface="Arial" panose="020B0604020202020204" pitchFamily="34" charset="0"/>
                <a:cs typeface="Arial" panose="020B0604020202020204" pitchFamily="34" charset="0"/>
              </a:rPr>
              <a:t>Switchgrass</a:t>
            </a:r>
          </a:p>
        </p:txBody>
      </p:sp>
      <p:sp>
        <p:nvSpPr>
          <p:cNvPr id="3" name="Content Placeholder 2">
            <a:extLst>
              <a:ext uri="{FF2B5EF4-FFF2-40B4-BE49-F238E27FC236}">
                <a16:creationId xmlns:a16="http://schemas.microsoft.com/office/drawing/2014/main" id="{461172EA-3027-1D4E-B960-81F3DAB9A67F}"/>
              </a:ext>
            </a:extLst>
          </p:cNvPr>
          <p:cNvSpPr>
            <a:spLocks noGrp="1"/>
          </p:cNvSpPr>
          <p:nvPr>
            <p:ph idx="1"/>
          </p:nvPr>
        </p:nvSpPr>
        <p:spPr>
          <a:xfrm>
            <a:off x="609600" y="1958540"/>
            <a:ext cx="6680546" cy="3928139"/>
          </a:xfrm>
        </p:spPr>
        <p:txBody>
          <a:bodyPr>
            <a:normAutofit lnSpcReduction="10000"/>
          </a:bodyPr>
          <a:lstStyle/>
          <a:p>
            <a:r>
              <a:rPr lang="en-US" b="1" dirty="0">
                <a:solidFill>
                  <a:srgbClr val="42644C"/>
                </a:solidFill>
                <a:latin typeface="Arial" panose="020B0604020202020204" pitchFamily="34" charset="0"/>
                <a:cs typeface="Arial" panose="020B0604020202020204" pitchFamily="34" charset="0"/>
              </a:rPr>
              <a:t>Light: sun, part-sun (best in full)</a:t>
            </a:r>
          </a:p>
          <a:p>
            <a:r>
              <a:rPr lang="en-US" b="1" dirty="0">
                <a:solidFill>
                  <a:srgbClr val="42644C"/>
                </a:solidFill>
                <a:latin typeface="Arial" panose="020B0604020202020204" pitchFamily="34" charset="0"/>
                <a:cs typeface="Arial" panose="020B0604020202020204" pitchFamily="34" charset="0"/>
              </a:rPr>
              <a:t>Soil Moisture: dry, moist, wet,</a:t>
            </a:r>
          </a:p>
          <a:p>
            <a:r>
              <a:rPr lang="en-US" b="1" dirty="0">
                <a:solidFill>
                  <a:srgbClr val="42644C"/>
                </a:solidFill>
                <a:latin typeface="Arial" panose="020B0604020202020204" pitchFamily="34" charset="0"/>
                <a:cs typeface="Arial" panose="020B0604020202020204" pitchFamily="34" charset="0"/>
              </a:rPr>
              <a:t>Soil Description: average to poor, loam, clay, sand, rocky</a:t>
            </a:r>
          </a:p>
          <a:p>
            <a:r>
              <a:rPr lang="en-US" b="1" dirty="0">
                <a:solidFill>
                  <a:srgbClr val="42644C"/>
                </a:solidFill>
                <a:latin typeface="Arial" panose="020B0604020202020204" pitchFamily="34" charset="0"/>
                <a:cs typeface="Arial" panose="020B0604020202020204" pitchFamily="34" charset="0"/>
              </a:rPr>
              <a:t>Height: 3’-6,’  8’ in bloom   </a:t>
            </a:r>
          </a:p>
          <a:p>
            <a:r>
              <a:rPr lang="en-US" b="1" dirty="0">
                <a:solidFill>
                  <a:srgbClr val="42644C"/>
                </a:solidFill>
                <a:latin typeface="Arial" panose="020B0604020202020204" pitchFamily="34" charset="0"/>
                <a:cs typeface="Arial" panose="020B0604020202020204" pitchFamily="34" charset="0"/>
              </a:rPr>
              <a:t>Width: 2-5’</a:t>
            </a:r>
          </a:p>
          <a:p>
            <a:r>
              <a:rPr lang="en-US" b="1" dirty="0">
                <a:solidFill>
                  <a:srgbClr val="42644C"/>
                </a:solidFill>
                <a:latin typeface="Arial" panose="020B0604020202020204" pitchFamily="34" charset="0"/>
                <a:cs typeface="Arial" panose="020B0604020202020204" pitchFamily="34" charset="0"/>
              </a:rPr>
              <a:t>Leaves: </a:t>
            </a:r>
          </a:p>
          <a:p>
            <a:pPr lvl="1"/>
            <a:r>
              <a:rPr lang="en-US" b="1" dirty="0">
                <a:solidFill>
                  <a:srgbClr val="42644C"/>
                </a:solidFill>
                <a:latin typeface="Arial" panose="020B0604020202020204" pitchFamily="34" charset="0"/>
                <a:cs typeface="Arial" panose="020B0604020202020204" pitchFamily="34" charset="0"/>
              </a:rPr>
              <a:t>2’ long, ½” wide, arching</a:t>
            </a:r>
          </a:p>
          <a:p>
            <a:pPr lvl="1"/>
            <a:r>
              <a:rPr lang="en-US" b="1" dirty="0">
                <a:solidFill>
                  <a:srgbClr val="42644C"/>
                </a:solidFill>
                <a:latin typeface="Arial" panose="020B0604020202020204" pitchFamily="34" charset="0"/>
                <a:cs typeface="Arial" panose="020B0604020202020204" pitchFamily="34" charset="0"/>
              </a:rPr>
              <a:t>green to russet, yellowish tan in winter</a:t>
            </a:r>
          </a:p>
          <a:p>
            <a:endParaRPr lang="en-US" sz="2400" dirty="0">
              <a:solidFill>
                <a:srgbClr val="42644C"/>
              </a:solidFill>
            </a:endParaRPr>
          </a:p>
        </p:txBody>
      </p:sp>
      <p:sp>
        <p:nvSpPr>
          <p:cNvPr id="75" name="Rectangle 74">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426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39397CCA-288A-2D43-9A57-48746B08DB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6" r="40308" b="-3"/>
          <a:stretch/>
        </p:blipFill>
        <p:spPr bwMode="auto">
          <a:xfrm>
            <a:off x="7523826" y="862763"/>
            <a:ext cx="3788081" cy="515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372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13A5184-C5C8-0544-80CD-0A32C9B5D3DE}"/>
              </a:ext>
            </a:extLst>
          </p:cNvPr>
          <p:cNvSpPr>
            <a:spLocks noGrp="1"/>
          </p:cNvSpPr>
          <p:nvPr>
            <p:ph type="title"/>
          </p:nvPr>
        </p:nvSpPr>
        <p:spPr>
          <a:xfrm>
            <a:off x="804998" y="798445"/>
            <a:ext cx="4803636" cy="1311664"/>
          </a:xfrm>
        </p:spPr>
        <p:txBody>
          <a:bodyPr>
            <a:normAutofit/>
          </a:bodyPr>
          <a:lstStyle/>
          <a:p>
            <a:r>
              <a:rPr lang="en-US" sz="4000" b="1" dirty="0">
                <a:solidFill>
                  <a:srgbClr val="000000"/>
                </a:solidFill>
                <a:latin typeface="Arial" panose="020B0604020202020204" pitchFamily="34" charset="0"/>
                <a:cs typeface="Arial" panose="020B0604020202020204" pitchFamily="34" charset="0"/>
              </a:rPr>
              <a:t>Switchgrass roots</a:t>
            </a:r>
          </a:p>
        </p:txBody>
      </p:sp>
      <p:sp>
        <p:nvSpPr>
          <p:cNvPr id="4" name="Content Placeholder 3">
            <a:extLst>
              <a:ext uri="{FF2B5EF4-FFF2-40B4-BE49-F238E27FC236}">
                <a16:creationId xmlns:a16="http://schemas.microsoft.com/office/drawing/2014/main" id="{736FB3F6-B218-4B4E-81F4-B5633A450984}"/>
              </a:ext>
            </a:extLst>
          </p:cNvPr>
          <p:cNvSpPr>
            <a:spLocks noGrp="1"/>
          </p:cNvSpPr>
          <p:nvPr>
            <p:ph idx="1"/>
          </p:nvPr>
        </p:nvSpPr>
        <p:spPr>
          <a:xfrm>
            <a:off x="804997" y="2272143"/>
            <a:ext cx="4706803" cy="3788830"/>
          </a:xfrm>
        </p:spPr>
        <p:txBody>
          <a:bodyPr anchor="ctr">
            <a:normAutofit/>
          </a:bodyPr>
          <a:lstStyle/>
          <a:p>
            <a:r>
              <a:rPr lang="en-US" b="1" dirty="0">
                <a:latin typeface="Arial" panose="020B0604020202020204" pitchFamily="34" charset="0"/>
                <a:cs typeface="Arial" panose="020B0604020202020204" pitchFamily="34" charset="0"/>
              </a:rPr>
              <a:t>Crown of congested rhizomes</a:t>
            </a:r>
          </a:p>
          <a:p>
            <a:r>
              <a:rPr lang="en-US" b="1" dirty="0">
                <a:latin typeface="Arial" panose="020B0604020202020204" pitchFamily="34" charset="0"/>
                <a:cs typeface="Arial" panose="020B0604020202020204" pitchFamily="34" charset="0"/>
              </a:rPr>
              <a:t>Fibrous roots: 8-10’ deep</a:t>
            </a:r>
          </a:p>
          <a:p>
            <a:r>
              <a:rPr lang="en-US" b="1" dirty="0">
                <a:latin typeface="Arial" panose="020B0604020202020204" pitchFamily="34" charset="0"/>
                <a:cs typeface="Arial" panose="020B0604020202020204" pitchFamily="34" charset="0"/>
              </a:rPr>
              <a:t>Stabilize soil</a:t>
            </a:r>
          </a:p>
          <a:p>
            <a:r>
              <a:rPr lang="en-US" b="1" dirty="0">
                <a:latin typeface="Arial" panose="020B0604020202020204" pitchFamily="34" charset="0"/>
                <a:cs typeface="Arial" panose="020B0604020202020204" pitchFamily="34" charset="0"/>
              </a:rPr>
              <a:t>Control erosion</a:t>
            </a:r>
          </a:p>
          <a:p>
            <a:r>
              <a:rPr lang="en-US" b="1" dirty="0">
                <a:latin typeface="Arial" panose="020B0604020202020204" pitchFamily="34" charset="0"/>
                <a:cs typeface="Arial" panose="020B0604020202020204" pitchFamily="34" charset="0"/>
              </a:rPr>
              <a:t>Mine soil for minerals</a:t>
            </a:r>
          </a:p>
          <a:p>
            <a:endParaRPr lang="en-US" b="1" dirty="0">
              <a:latin typeface="Arial" panose="020B0604020202020204" pitchFamily="34" charset="0"/>
              <a:cs typeface="Arial" panose="020B0604020202020204" pitchFamily="34" charset="0"/>
            </a:endParaRPr>
          </a:p>
          <a:p>
            <a:endParaRPr lang="en-US" sz="2000" dirty="0">
              <a:solidFill>
                <a:srgbClr val="000000"/>
              </a:solidFill>
            </a:endParaRPr>
          </a:p>
        </p:txBody>
      </p:sp>
      <p:pic>
        <p:nvPicPr>
          <p:cNvPr id="5" name="Picture 6" descr="Various grass roots">
            <a:extLst>
              <a:ext uri="{FF2B5EF4-FFF2-40B4-BE49-F238E27FC236}">
                <a16:creationId xmlns:a16="http://schemas.microsoft.com/office/drawing/2014/main" id="{3C581B2C-3697-5247-9C80-E4912A539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685"/>
          <a:stretch/>
        </p:blipFill>
        <p:spPr bwMode="auto">
          <a:xfrm>
            <a:off x="5860072" y="882650"/>
            <a:ext cx="4033433" cy="5092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6955CF-5F9B-D140-BC14-CA41DC9C89C3}"/>
              </a:ext>
            </a:extLst>
          </p:cNvPr>
          <p:cNvSpPr txBox="1"/>
          <p:nvPr/>
        </p:nvSpPr>
        <p:spPr>
          <a:xfrm>
            <a:off x="7689954" y="5621312"/>
            <a:ext cx="1059649" cy="369332"/>
          </a:xfrm>
          <a:prstGeom prst="rect">
            <a:avLst/>
          </a:prstGeom>
          <a:noFill/>
        </p:spPr>
        <p:txBody>
          <a:bodyPr wrap="none" rtlCol="0">
            <a:spAutoFit/>
          </a:bodyPr>
          <a:lstStyle/>
          <a:p>
            <a:r>
              <a:rPr lang="en-US" dirty="0" err="1"/>
              <a:t>Mgnv.org</a:t>
            </a:r>
            <a:endParaRPr lang="en-US" dirty="0"/>
          </a:p>
        </p:txBody>
      </p:sp>
    </p:spTree>
    <p:extLst>
      <p:ext uri="{BB962C8B-B14F-4D97-AF65-F5344CB8AC3E}">
        <p14:creationId xmlns:p14="http://schemas.microsoft.com/office/powerpoint/2010/main" val="96841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Getting the Most from Ornamental Grasses | High Country Gardens">
            <a:extLst>
              <a:ext uri="{FF2B5EF4-FFF2-40B4-BE49-F238E27FC236}">
                <a16:creationId xmlns:a16="http://schemas.microsoft.com/office/drawing/2014/main" id="{EFB4D94D-0670-AE4C-B3C6-57088E6800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66" b="-2"/>
          <a:stretch/>
        </p:blipFill>
        <p:spPr bwMode="auto">
          <a:xfrm>
            <a:off x="1327924" y="424328"/>
            <a:ext cx="3824201" cy="397393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27612663-F5D3-1C46-A557-9B07B8EDA9C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5935" y="456766"/>
            <a:ext cx="5212080" cy="3909060"/>
          </a:xfrm>
          <a:prstGeom prst="rect">
            <a:avLst/>
          </a:prstGeom>
          <a:noFill/>
          <a:extLst>
            <a:ext uri="{909E8E84-426E-40DD-AFC4-6F175D3DCCD1}">
              <a14:hiddenFill xmlns:a14="http://schemas.microsoft.com/office/drawing/2010/main">
                <a:solidFill>
                  <a:srgbClr val="FFFFFF"/>
                </a:solidFill>
              </a14:hiddenFill>
            </a:ext>
          </a:extLst>
        </p:spPr>
      </p:pic>
      <p:cxnSp>
        <p:nvCxnSpPr>
          <p:cNvPr id="203" name="Straight Connector 202">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5F12C0-5F99-6B46-B852-716325A73C18}"/>
              </a:ext>
            </a:extLst>
          </p:cNvPr>
          <p:cNvSpPr>
            <a:spLocks noGrp="1"/>
          </p:cNvSpPr>
          <p:nvPr>
            <p:ph idx="1"/>
          </p:nvPr>
        </p:nvSpPr>
        <p:spPr>
          <a:xfrm>
            <a:off x="4379975" y="5010912"/>
            <a:ext cx="7178035" cy="1527048"/>
          </a:xfrm>
        </p:spPr>
        <p:txBody>
          <a:bodyPr anchor="ctr">
            <a:normAutofit fontScale="92500" lnSpcReduction="20000"/>
          </a:bodyPr>
          <a:lstStyle/>
          <a:p>
            <a:r>
              <a:rPr lang="en-US" sz="2600" b="1" dirty="0">
                <a:solidFill>
                  <a:schemeClr val="bg1"/>
                </a:solidFill>
                <a:cs typeface="Arial" panose="020B0604020202020204" pitchFamily="34" charset="0"/>
              </a:rPr>
              <a:t>Bloom Time: July-September</a:t>
            </a:r>
          </a:p>
          <a:p>
            <a:r>
              <a:rPr lang="en-US" sz="2600" b="1" dirty="0">
                <a:solidFill>
                  <a:schemeClr val="bg1"/>
                </a:solidFill>
                <a:cs typeface="Arial" panose="020B0604020202020204" pitchFamily="34" charset="0"/>
              </a:rPr>
              <a:t>Bloom Color: pink tinged</a:t>
            </a:r>
          </a:p>
          <a:p>
            <a:r>
              <a:rPr lang="en-US" sz="2600" b="1" dirty="0">
                <a:solidFill>
                  <a:schemeClr val="bg1"/>
                </a:solidFill>
                <a:cs typeface="Arial" panose="020B0604020202020204" pitchFamily="34" charset="0"/>
              </a:rPr>
              <a:t>Cut back in spring (leave 8-20” for native bees)</a:t>
            </a:r>
          </a:p>
          <a:p>
            <a:pPr marL="0" indent="0">
              <a:buNone/>
            </a:pPr>
            <a:br>
              <a:rPr lang="en-US" sz="1200" dirty="0">
                <a:solidFill>
                  <a:schemeClr val="bg1"/>
                </a:solidFill>
                <a:latin typeface="Arial" panose="020B0604020202020204" pitchFamily="34" charset="0"/>
                <a:cs typeface="Arial" panose="020B0604020202020204" pitchFamily="34" charset="0"/>
              </a:rPr>
            </a:br>
            <a:endParaRPr lang="en-US" sz="12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E57480-33EA-0247-8692-65B48D6AEC4B}"/>
              </a:ext>
            </a:extLst>
          </p:cNvPr>
          <p:cNvSpPr txBox="1"/>
          <p:nvPr/>
        </p:nvSpPr>
        <p:spPr>
          <a:xfrm>
            <a:off x="7904480" y="4409440"/>
            <a:ext cx="1457450" cy="369332"/>
          </a:xfrm>
          <a:prstGeom prst="rect">
            <a:avLst/>
          </a:prstGeom>
          <a:noFill/>
        </p:spPr>
        <p:txBody>
          <a:bodyPr wrap="none" rtlCol="0">
            <a:spAutoFit/>
          </a:bodyPr>
          <a:lstStyle/>
          <a:p>
            <a:r>
              <a:rPr lang="en-US" dirty="0"/>
              <a:t>Elaine L. Mills</a:t>
            </a:r>
          </a:p>
        </p:txBody>
      </p:sp>
      <p:sp>
        <p:nvSpPr>
          <p:cNvPr id="4" name="TextBox 3">
            <a:extLst>
              <a:ext uri="{FF2B5EF4-FFF2-40B4-BE49-F238E27FC236}">
                <a16:creationId xmlns:a16="http://schemas.microsoft.com/office/drawing/2014/main" id="{E47B96E8-B992-444C-8A87-360E769BBE0E}"/>
              </a:ext>
            </a:extLst>
          </p:cNvPr>
          <p:cNvSpPr txBox="1"/>
          <p:nvPr/>
        </p:nvSpPr>
        <p:spPr>
          <a:xfrm>
            <a:off x="263769" y="4941278"/>
            <a:ext cx="3696718" cy="1200329"/>
          </a:xfrm>
          <a:prstGeom prst="rect">
            <a:avLst/>
          </a:prstGeom>
          <a:noFill/>
        </p:spPr>
        <p:txBody>
          <a:bodyPr wrap="none" rtlCol="0">
            <a:spAutoFit/>
          </a:bodyPr>
          <a:lstStyle/>
          <a:p>
            <a:r>
              <a:rPr lang="en-US" sz="2400" b="1" dirty="0">
                <a:solidFill>
                  <a:schemeClr val="accent2">
                    <a:lumMod val="75000"/>
                  </a:schemeClr>
                </a:solidFill>
              </a:rPr>
              <a:t>Garden tip: Emerging grass</a:t>
            </a:r>
          </a:p>
          <a:p>
            <a:r>
              <a:rPr lang="en-US" sz="2400" b="1" dirty="0">
                <a:solidFill>
                  <a:schemeClr val="accent2">
                    <a:lumMod val="75000"/>
                  </a:schemeClr>
                </a:solidFill>
              </a:rPr>
              <a:t> will hide fading spring bulb</a:t>
            </a:r>
          </a:p>
          <a:p>
            <a:r>
              <a:rPr lang="en-US" sz="2400" b="1" dirty="0">
                <a:solidFill>
                  <a:schemeClr val="accent2">
                    <a:lumMod val="75000"/>
                  </a:schemeClr>
                </a:solidFill>
              </a:rPr>
              <a:t> foliage!</a:t>
            </a:r>
          </a:p>
        </p:txBody>
      </p:sp>
    </p:spTree>
    <p:extLst>
      <p:ext uri="{BB962C8B-B14F-4D97-AF65-F5344CB8AC3E}">
        <p14:creationId xmlns:p14="http://schemas.microsoft.com/office/powerpoint/2010/main" val="2125385052"/>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Lafayette report: New England aster and Switchgrass">
            <a:extLst>
              <a:ext uri="{FF2B5EF4-FFF2-40B4-BE49-F238E27FC236}">
                <a16:creationId xmlns:a16="http://schemas.microsoft.com/office/drawing/2014/main" id="{984C5622-7592-1145-9A5D-48A3553CA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40" b="1"/>
          <a:stretch/>
        </p:blipFill>
        <p:spPr bwMode="auto">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A6554338-A236-204E-B54D-9C9D9543527A}"/>
              </a:ext>
            </a:extLst>
          </p:cNvPr>
          <p:cNvSpPr>
            <a:spLocks noGrp="1"/>
          </p:cNvSpPr>
          <p:nvPr>
            <p:ph type="title"/>
          </p:nvPr>
        </p:nvSpPr>
        <p:spPr>
          <a:xfrm>
            <a:off x="841247" y="653141"/>
            <a:ext cx="5111877" cy="1095375"/>
          </a:xfrm>
        </p:spPr>
        <p:txBody>
          <a:bodyPr anchor="ctr">
            <a:normAutofit/>
          </a:bodyPr>
          <a:lstStyle/>
          <a:p>
            <a:r>
              <a:rPr lang="en-US" sz="3200" b="1" dirty="0">
                <a:solidFill>
                  <a:srgbClr val="FFFFFF"/>
                </a:solidFill>
                <a:latin typeface="Arial" panose="020B0604020202020204" pitchFamily="34" charset="0"/>
                <a:cs typeface="Arial" panose="020B0604020202020204" pitchFamily="34" charset="0"/>
              </a:rPr>
              <a:t>Switchgrass:</a:t>
            </a:r>
            <a:br>
              <a:rPr lang="en-US" sz="3700" b="1" dirty="0">
                <a:solidFill>
                  <a:srgbClr val="FFFFFF"/>
                </a:solidFill>
                <a:latin typeface="Arial" panose="020B0604020202020204" pitchFamily="34" charset="0"/>
                <a:cs typeface="Arial" panose="020B0604020202020204" pitchFamily="34" charset="0"/>
              </a:rPr>
            </a:br>
            <a:r>
              <a:rPr lang="en-US" sz="3100" b="1" dirty="0">
                <a:solidFill>
                  <a:srgbClr val="FFFFFF"/>
                </a:solidFill>
                <a:latin typeface="Arial" panose="020B0604020202020204" pitchFamily="34" charset="0"/>
                <a:cs typeface="Arial" panose="020B0604020202020204" pitchFamily="34" charset="0"/>
              </a:rPr>
              <a:t>Attributes and uses</a:t>
            </a:r>
          </a:p>
        </p:txBody>
      </p:sp>
      <p:sp>
        <p:nvSpPr>
          <p:cNvPr id="3" name="Content Placeholder 2">
            <a:extLst>
              <a:ext uri="{FF2B5EF4-FFF2-40B4-BE49-F238E27FC236}">
                <a16:creationId xmlns:a16="http://schemas.microsoft.com/office/drawing/2014/main" id="{27AE74CA-383C-5C43-B707-2E80A474AF08}"/>
              </a:ext>
            </a:extLst>
          </p:cNvPr>
          <p:cNvSpPr>
            <a:spLocks noGrp="1"/>
          </p:cNvSpPr>
          <p:nvPr>
            <p:ph idx="1"/>
          </p:nvPr>
        </p:nvSpPr>
        <p:spPr>
          <a:xfrm>
            <a:off x="572734" y="1766452"/>
            <a:ext cx="4855611" cy="4289963"/>
          </a:xfrm>
        </p:spPr>
        <p:txBody>
          <a:bodyPr anchor="t">
            <a:normAutofit fontScale="92500"/>
          </a:bodyPr>
          <a:lstStyle/>
          <a:p>
            <a:r>
              <a:rPr lang="en-US" sz="2600" b="1" dirty="0">
                <a:solidFill>
                  <a:srgbClr val="FFFFFF"/>
                </a:solidFill>
                <a:cs typeface="Arial" panose="020B0604020202020204" pitchFamily="34" charset="0"/>
              </a:rPr>
              <a:t>Forms colonies: spreads by rhizomes and self-seeding</a:t>
            </a:r>
          </a:p>
          <a:p>
            <a:r>
              <a:rPr lang="en-US" sz="2600" b="1" dirty="0">
                <a:solidFill>
                  <a:srgbClr val="FFFFFF"/>
                </a:solidFill>
                <a:cs typeface="Arial" panose="020B0604020202020204" pitchFamily="34" charset="0"/>
              </a:rPr>
              <a:t>Tolerates drought, salt, occasional flooding (rain garden)</a:t>
            </a:r>
          </a:p>
          <a:p>
            <a:r>
              <a:rPr lang="en-US" sz="2600" b="1" dirty="0">
                <a:solidFill>
                  <a:srgbClr val="FFFFFF"/>
                </a:solidFill>
                <a:cs typeface="Arial" panose="020B0604020202020204" pitchFamily="34" charset="0"/>
              </a:rPr>
              <a:t>No serious pests or diseases</a:t>
            </a:r>
          </a:p>
          <a:p>
            <a:r>
              <a:rPr lang="en-US" sz="2600" b="1" dirty="0">
                <a:solidFill>
                  <a:srgbClr val="FFFFFF"/>
                </a:solidFill>
                <a:cs typeface="Arial" panose="020B0604020202020204" pitchFamily="34" charset="0"/>
              </a:rPr>
              <a:t>Deer rarely damage</a:t>
            </a:r>
          </a:p>
          <a:p>
            <a:r>
              <a:rPr lang="en-US" sz="2600" b="1" dirty="0">
                <a:solidFill>
                  <a:srgbClr val="FFFFFF"/>
                </a:solidFill>
                <a:cs typeface="Arial" panose="020B0604020202020204" pitchFamily="34" charset="0"/>
              </a:rPr>
              <a:t>Wildlife: seeds/shelter, host plant</a:t>
            </a:r>
          </a:p>
          <a:p>
            <a:r>
              <a:rPr lang="en-US" sz="2600" b="1" dirty="0">
                <a:solidFill>
                  <a:srgbClr val="FFFFFF"/>
                </a:solidFill>
                <a:cs typeface="Arial" panose="020B0604020202020204" pitchFamily="34" charset="0"/>
              </a:rPr>
              <a:t>Uses: accent plant, mass planting, screen, borders, meadows, erosion control, slopes</a:t>
            </a:r>
          </a:p>
          <a:p>
            <a:endParaRPr lang="en-US" sz="17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16243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A61B7-2C2E-B44D-BCE9-60CF7B71B933}"/>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r>
              <a:rPr lang="en-US" sz="5400" b="1" dirty="0" err="1">
                <a:latin typeface="Arial" panose="020B0604020202020204" pitchFamily="34" charset="0"/>
                <a:cs typeface="Arial" panose="020B0604020202020204" pitchFamily="34" charset="0"/>
              </a:rPr>
              <a:t>Purpletop</a:t>
            </a:r>
            <a:r>
              <a:rPr lang="en-US" sz="5400" b="1" dirty="0">
                <a:latin typeface="Arial" panose="020B0604020202020204" pitchFamily="34" charset="0"/>
                <a:cs typeface="Arial" panose="020B0604020202020204" pitchFamily="34" charset="0"/>
              </a:rPr>
              <a:t> grass, native to woodland openings</a:t>
            </a:r>
          </a:p>
        </p:txBody>
      </p:sp>
      <p:sp>
        <p:nvSpPr>
          <p:cNvPr id="7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id="{CDAFB4BC-5690-FA44-99A5-971D3FFA704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3295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987CCB-83A2-1343-B916-345359482299}"/>
              </a:ext>
            </a:extLst>
          </p:cNvPr>
          <p:cNvSpPr/>
          <p:nvPr/>
        </p:nvSpPr>
        <p:spPr>
          <a:xfrm>
            <a:off x="7233457" y="6489552"/>
            <a:ext cx="4036233" cy="369332"/>
          </a:xfrm>
          <a:prstGeom prst="rect">
            <a:avLst/>
          </a:prstGeom>
        </p:spPr>
        <p:txBody>
          <a:bodyPr wrap="none">
            <a:spAutoFit/>
          </a:bodyPr>
          <a:lstStyle/>
          <a:p>
            <a:r>
              <a:rPr lang="en-US" i="1" dirty="0">
                <a:solidFill>
                  <a:srgbClr val="F3F3F3"/>
                </a:solidFill>
                <a:latin typeface="Open Sans"/>
              </a:rPr>
              <a:t> LARRY WEANER LANDSCAPE DESIGN</a:t>
            </a:r>
            <a:endParaRPr lang="en-US" dirty="0"/>
          </a:p>
        </p:txBody>
      </p:sp>
      <p:sp>
        <p:nvSpPr>
          <p:cNvPr id="3" name="TextBox 2">
            <a:extLst>
              <a:ext uri="{FF2B5EF4-FFF2-40B4-BE49-F238E27FC236}">
                <a16:creationId xmlns:a16="http://schemas.microsoft.com/office/drawing/2014/main" id="{2304B8F1-BE82-6542-AD31-62C9FECC0C9D}"/>
              </a:ext>
            </a:extLst>
          </p:cNvPr>
          <p:cNvSpPr txBox="1"/>
          <p:nvPr/>
        </p:nvSpPr>
        <p:spPr>
          <a:xfrm>
            <a:off x="285008" y="5272644"/>
            <a:ext cx="4634602" cy="646331"/>
          </a:xfrm>
          <a:prstGeom prst="rect">
            <a:avLst/>
          </a:prstGeom>
          <a:noFill/>
        </p:spPr>
        <p:txBody>
          <a:bodyPr wrap="none" rtlCol="0">
            <a:spAutoFit/>
          </a:bodyPr>
          <a:lstStyle/>
          <a:p>
            <a:r>
              <a:rPr lang="en-US" b="1" u="sng" dirty="0" err="1">
                <a:latin typeface="Arial" panose="020B0604020202020204" pitchFamily="34" charset="0"/>
                <a:cs typeface="Arial" panose="020B0604020202020204" pitchFamily="34" charset="0"/>
              </a:rPr>
              <a:t>Purpletop</a:t>
            </a:r>
            <a:r>
              <a:rPr lang="en-US" b="1" u="sng" dirty="0">
                <a:latin typeface="Arial" panose="020B0604020202020204" pitchFamily="34" charset="0"/>
                <a:cs typeface="Arial" panose="020B0604020202020204" pitchFamily="34" charset="0"/>
              </a:rPr>
              <a:t> can be appreciated at 55 mph!</a:t>
            </a:r>
          </a:p>
          <a:p>
            <a:endParaRPr lang="en-US" dirty="0"/>
          </a:p>
        </p:txBody>
      </p:sp>
    </p:spTree>
    <p:extLst>
      <p:ext uri="{BB962C8B-B14F-4D97-AF65-F5344CB8AC3E}">
        <p14:creationId xmlns:p14="http://schemas.microsoft.com/office/powerpoint/2010/main" val="1538307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208B9C-F112-2043-8324-8D8284587CC9}"/>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dirty="0" err="1">
                <a:latin typeface="Arial" panose="020B0604020202020204" pitchFamily="34" charset="0"/>
                <a:cs typeface="Arial" panose="020B0604020202020204" pitchFamily="34" charset="0"/>
              </a:rPr>
              <a:t>Purpletop</a:t>
            </a:r>
            <a:r>
              <a:rPr lang="en-US" sz="5400" b="1" dirty="0">
                <a:latin typeface="Arial" panose="020B0604020202020204" pitchFamily="34" charset="0"/>
                <a:cs typeface="Arial" panose="020B0604020202020204" pitchFamily="34" charset="0"/>
              </a:rPr>
              <a:t> Grass:      	 </a:t>
            </a:r>
            <a:r>
              <a:rPr lang="en-US" b="1" i="1" dirty="0" err="1">
                <a:latin typeface="Arial" panose="020B0604020202020204" pitchFamily="34" charset="0"/>
                <a:cs typeface="Arial" panose="020B0604020202020204" pitchFamily="34" charset="0"/>
              </a:rPr>
              <a:t>Tridens</a:t>
            </a:r>
            <a:r>
              <a:rPr lang="en-US" b="1" i="1" dirty="0">
                <a:latin typeface="Arial" panose="020B0604020202020204" pitchFamily="34" charset="0"/>
                <a:cs typeface="Arial" panose="020B0604020202020204" pitchFamily="34" charset="0"/>
              </a:rPr>
              <a:t> flavus</a:t>
            </a:r>
          </a:p>
        </p:txBody>
      </p:sp>
      <p:pic>
        <p:nvPicPr>
          <p:cNvPr id="12290" name="Picture 2" descr="Tridens flavus (purpletop tridens)">
            <a:extLst>
              <a:ext uri="{FF2B5EF4-FFF2-40B4-BE49-F238E27FC236}">
                <a16:creationId xmlns:a16="http://schemas.microsoft.com/office/drawing/2014/main" id="{98718E9A-7B89-9449-818A-DADEF9B6131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C7D60C-2CC2-B945-9229-BF3A930B8CAD}"/>
              </a:ext>
            </a:extLst>
          </p:cNvPr>
          <p:cNvSpPr/>
          <p:nvPr/>
        </p:nvSpPr>
        <p:spPr>
          <a:xfrm>
            <a:off x="5082612" y="2514600"/>
            <a:ext cx="6891190" cy="401421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Light: sun, part-sun</a:t>
            </a:r>
          </a:p>
          <a:p>
            <a:pPr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Soil: dry, moist, well-drained</a:t>
            </a:r>
          </a:p>
          <a:p>
            <a:pPr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Soil: average-poor, loam, clay, sand, rocky</a:t>
            </a:r>
          </a:p>
          <a:p>
            <a:pPr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Upright clumping grass</a:t>
            </a:r>
          </a:p>
          <a:p>
            <a:pPr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Basal leaves: green, 16” long, 5/8” wide</a:t>
            </a:r>
          </a:p>
          <a:p>
            <a:pPr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Height: 4'   Spread: 3’</a:t>
            </a:r>
          </a:p>
          <a:p>
            <a:pPr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Bloom </a:t>
            </a:r>
          </a:p>
          <a:p>
            <a:pPr lvl="1"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Aug.- Oct.</a:t>
            </a:r>
          </a:p>
          <a:p>
            <a:pPr lvl="1" indent="-228600">
              <a:lnSpc>
                <a:spcPct val="90000"/>
              </a:lnSpc>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Airy, reddish purple panicles</a:t>
            </a:r>
            <a:endParaRPr lang="en-US" sz="24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932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3AE57-443A-B14C-818E-6F62506A68D8}"/>
              </a:ext>
            </a:extLst>
          </p:cNvPr>
          <p:cNvSpPr>
            <a:spLocks noGrp="1"/>
          </p:cNvSpPr>
          <p:nvPr>
            <p:ph type="title"/>
          </p:nvPr>
        </p:nvSpPr>
        <p:spPr>
          <a:xfrm>
            <a:off x="762001" y="570244"/>
            <a:ext cx="5314536" cy="1325563"/>
          </a:xfrm>
        </p:spPr>
        <p:txBody>
          <a:bodyPr>
            <a:normAutofit/>
          </a:bodyPr>
          <a:lstStyle/>
          <a:p>
            <a:r>
              <a:rPr lang="en-US" sz="4100" b="1" dirty="0" err="1">
                <a:latin typeface="Arial" panose="020B0604020202020204" pitchFamily="34" charset="0"/>
                <a:cs typeface="Arial" panose="020B0604020202020204" pitchFamily="34" charset="0"/>
              </a:rPr>
              <a:t>Purpletop</a:t>
            </a:r>
            <a:r>
              <a:rPr lang="en-US" sz="4100" b="1" dirty="0">
                <a:latin typeface="Arial" panose="020B0604020202020204" pitchFamily="34" charset="0"/>
                <a:cs typeface="Arial" panose="020B0604020202020204" pitchFamily="34" charset="0"/>
              </a:rPr>
              <a:t>:</a:t>
            </a:r>
            <a:br>
              <a:rPr lang="en-US" sz="41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Attributes and Uses</a:t>
            </a:r>
          </a:p>
        </p:txBody>
      </p:sp>
      <p:sp>
        <p:nvSpPr>
          <p:cNvPr id="3" name="Content Placeholder 2">
            <a:extLst>
              <a:ext uri="{FF2B5EF4-FFF2-40B4-BE49-F238E27FC236}">
                <a16:creationId xmlns:a16="http://schemas.microsoft.com/office/drawing/2014/main" id="{308B2391-3A9C-814D-A099-B7AF9226C29A}"/>
              </a:ext>
            </a:extLst>
          </p:cNvPr>
          <p:cNvSpPr>
            <a:spLocks noGrp="1"/>
          </p:cNvSpPr>
          <p:nvPr>
            <p:ph idx="1"/>
          </p:nvPr>
        </p:nvSpPr>
        <p:spPr>
          <a:xfrm>
            <a:off x="762000" y="2045937"/>
            <a:ext cx="5609220" cy="4372794"/>
          </a:xfrm>
        </p:spPr>
        <p:txBody>
          <a:bodyPr anchor="t">
            <a:normAutofit fontScale="92500"/>
          </a:bodyPr>
          <a:lstStyle/>
          <a:p>
            <a:r>
              <a:rPr lang="en-US" sz="2600" b="1" dirty="0">
                <a:latin typeface="Arial" panose="020B0604020202020204" pitchFamily="34" charset="0"/>
                <a:cs typeface="Arial" panose="020B0604020202020204" pitchFamily="34" charset="0"/>
              </a:rPr>
              <a:t>Tolerates drought, poor soil, compaction, salt, air pollution</a:t>
            </a:r>
          </a:p>
          <a:p>
            <a:r>
              <a:rPr lang="en-US" sz="2600" b="1" dirty="0">
                <a:latin typeface="Arial" panose="020B0604020202020204" pitchFamily="34" charset="0"/>
                <a:cs typeface="Arial" panose="020B0604020202020204" pitchFamily="34" charset="0"/>
              </a:rPr>
              <a:t>Mowing: 1-2x/ year</a:t>
            </a:r>
          </a:p>
          <a:p>
            <a:r>
              <a:rPr lang="en-US" sz="2600" b="1" dirty="0">
                <a:latin typeface="Arial" panose="020B0604020202020204" pitchFamily="34" charset="0"/>
                <a:cs typeface="Arial" panose="020B0604020202020204" pitchFamily="34" charset="0"/>
              </a:rPr>
              <a:t>Deer rarely browse</a:t>
            </a:r>
          </a:p>
          <a:p>
            <a:r>
              <a:rPr lang="en-US" sz="2600" b="1" dirty="0">
                <a:latin typeface="Arial" panose="020B0604020202020204" pitchFamily="34" charset="0"/>
                <a:cs typeface="Arial" panose="020B0604020202020204" pitchFamily="34" charset="0"/>
              </a:rPr>
              <a:t>Oily seeds (‘grease grass’ ) eaten by birds and small mammals</a:t>
            </a:r>
          </a:p>
          <a:p>
            <a:r>
              <a:rPr lang="en-US" sz="2600" b="1" dirty="0">
                <a:latin typeface="Arial" panose="020B0604020202020204" pitchFamily="34" charset="0"/>
                <a:cs typeface="Arial" panose="020B0604020202020204" pitchFamily="34" charset="0"/>
              </a:rPr>
              <a:t>Host: many lepidoptera</a:t>
            </a:r>
          </a:p>
          <a:p>
            <a:r>
              <a:rPr lang="en-US" sz="2600" b="1" dirty="0">
                <a:latin typeface="Arial" panose="020B0604020202020204" pitchFamily="34" charset="0"/>
                <a:cs typeface="Arial" panose="020B0604020202020204" pitchFamily="34" charset="0"/>
              </a:rPr>
              <a:t>Propagate: division or seed in fall</a:t>
            </a:r>
          </a:p>
          <a:p>
            <a:r>
              <a:rPr lang="en-US" sz="2600" b="1" dirty="0">
                <a:latin typeface="Arial" panose="020B0604020202020204" pitchFamily="34" charset="0"/>
                <a:cs typeface="Arial" panose="020B0604020202020204" pitchFamily="34" charset="0"/>
              </a:rPr>
              <a:t>Use in mass: roadsides, meadows</a:t>
            </a:r>
          </a:p>
          <a:p>
            <a:pPr marL="0" indent="0">
              <a:buNone/>
            </a:pPr>
            <a:endParaRPr lang="en-US" sz="1500" dirty="0"/>
          </a:p>
        </p:txBody>
      </p:sp>
      <p:sp>
        <p:nvSpPr>
          <p:cNvPr id="73" name="Freeform: Shape 7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0" name="Picture 4">
            <a:extLst>
              <a:ext uri="{FF2B5EF4-FFF2-40B4-BE49-F238E27FC236}">
                <a16:creationId xmlns:a16="http://schemas.microsoft.com/office/drawing/2014/main" id="{AC62619C-46AC-9845-8E02-780211018D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77" r="7183" b="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8C74E7-21E3-CC4A-A50E-C1D4F180CDC5}"/>
              </a:ext>
            </a:extLst>
          </p:cNvPr>
          <p:cNvSpPr txBox="1"/>
          <p:nvPr/>
        </p:nvSpPr>
        <p:spPr>
          <a:xfrm>
            <a:off x="8767481" y="5888018"/>
            <a:ext cx="2388346" cy="369332"/>
          </a:xfrm>
          <a:prstGeom prst="rect">
            <a:avLst/>
          </a:prstGeom>
          <a:noFill/>
        </p:spPr>
        <p:txBody>
          <a:bodyPr wrap="none" rtlCol="0">
            <a:spAutoFit/>
          </a:bodyPr>
          <a:lstStyle/>
          <a:p>
            <a:r>
              <a:rPr lang="en-US" dirty="0"/>
              <a:t>D. Gordon E. Robertson</a:t>
            </a:r>
          </a:p>
        </p:txBody>
      </p:sp>
      <p:sp>
        <p:nvSpPr>
          <p:cNvPr id="5" name="TextBox 4">
            <a:extLst>
              <a:ext uri="{FF2B5EF4-FFF2-40B4-BE49-F238E27FC236}">
                <a16:creationId xmlns:a16="http://schemas.microsoft.com/office/drawing/2014/main" id="{70E7E43A-5685-EA48-A34F-B1C48ADBF181}"/>
              </a:ext>
            </a:extLst>
          </p:cNvPr>
          <p:cNvSpPr txBox="1"/>
          <p:nvPr/>
        </p:nvSpPr>
        <p:spPr>
          <a:xfrm>
            <a:off x="8821268" y="5105628"/>
            <a:ext cx="2326278" cy="369332"/>
          </a:xfrm>
          <a:prstGeom prst="rect">
            <a:avLst/>
          </a:prstGeom>
          <a:noFill/>
        </p:spPr>
        <p:txBody>
          <a:bodyPr wrap="none" rtlCol="0">
            <a:spAutoFit/>
          </a:bodyPr>
          <a:lstStyle/>
          <a:p>
            <a:r>
              <a:rPr lang="en-US" dirty="0"/>
              <a:t>Common wood nymph</a:t>
            </a:r>
          </a:p>
        </p:txBody>
      </p:sp>
    </p:spTree>
    <p:extLst>
      <p:ext uri="{BB962C8B-B14F-4D97-AF65-F5344CB8AC3E}">
        <p14:creationId xmlns:p14="http://schemas.microsoft.com/office/powerpoint/2010/main" val="28709539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C4515A-D8C8-1E43-B140-FAE927E65FC3}"/>
              </a:ext>
            </a:extLst>
          </p:cNvPr>
          <p:cNvSpPr>
            <a:spLocks noGrp="1"/>
          </p:cNvSpPr>
          <p:nvPr>
            <p:ph type="title"/>
          </p:nvPr>
        </p:nvSpPr>
        <p:spPr>
          <a:xfrm>
            <a:off x="5354954" y="552182"/>
            <a:ext cx="6684646" cy="3343135"/>
          </a:xfrm>
          <a:noFill/>
        </p:spPr>
        <p:txBody>
          <a:bodyPr vert="horz" lIns="91440" tIns="45720" rIns="91440" bIns="45720" rtlCol="0" anchor="b">
            <a:normAutofit/>
          </a:bodyPr>
          <a:lstStyle/>
          <a:p>
            <a:r>
              <a:rPr lang="en-US" sz="3600" b="1" dirty="0">
                <a:latin typeface="Arial" panose="020B0604020202020204" pitchFamily="34" charset="0"/>
                <a:cs typeface="Arial" panose="020B0604020202020204" pitchFamily="34" charset="0"/>
              </a:rPr>
              <a:t>Compare root depths of lawn grass and native grasses! Deep roots stabilize soil and mine minerals deep within the soil.</a:t>
            </a:r>
          </a:p>
        </p:txBody>
      </p:sp>
      <p:pic>
        <p:nvPicPr>
          <p:cNvPr id="1026" name="Picture 2" descr="Roots of Native Plants">
            <a:extLst>
              <a:ext uri="{FF2B5EF4-FFF2-40B4-BE49-F238E27FC236}">
                <a16:creationId xmlns:a16="http://schemas.microsoft.com/office/drawing/2014/main" id="{ED7BC85D-6758-B948-923F-16EE195325C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615"/>
          <a:stretch/>
        </p:blipFill>
        <p:spPr bwMode="auto">
          <a:xfrm>
            <a:off x="-1" y="10"/>
            <a:ext cx="4992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ADC987-F6F9-9846-8E0B-D17F8160C21D}"/>
              </a:ext>
            </a:extLst>
          </p:cNvPr>
          <p:cNvSpPr txBox="1"/>
          <p:nvPr/>
        </p:nvSpPr>
        <p:spPr>
          <a:xfrm>
            <a:off x="5012055" y="6324600"/>
            <a:ext cx="3426131" cy="461665"/>
          </a:xfrm>
          <a:prstGeom prst="rect">
            <a:avLst/>
          </a:prstGeom>
          <a:noFill/>
        </p:spPr>
        <p:txBody>
          <a:bodyPr wrap="none" rtlCol="0">
            <a:spAutoFit/>
          </a:bodyPr>
          <a:lstStyle/>
          <a:p>
            <a:r>
              <a:rPr lang="en-US" sz="2400" b="1" dirty="0" err="1"/>
              <a:t>wisconsinpollinators.com</a:t>
            </a:r>
            <a:endParaRPr lang="en-US" sz="2400" b="1" dirty="0"/>
          </a:p>
        </p:txBody>
      </p:sp>
      <p:sp>
        <p:nvSpPr>
          <p:cNvPr id="5" name="Down Arrow 4">
            <a:extLst>
              <a:ext uri="{FF2B5EF4-FFF2-40B4-BE49-F238E27FC236}">
                <a16:creationId xmlns:a16="http://schemas.microsoft.com/office/drawing/2014/main" id="{A7DDF950-563D-3F48-96D5-AB65357E2392}"/>
              </a:ext>
            </a:extLst>
          </p:cNvPr>
          <p:cNvSpPr/>
          <p:nvPr/>
        </p:nvSpPr>
        <p:spPr>
          <a:xfrm rot="10800000">
            <a:off x="2127175" y="2592282"/>
            <a:ext cx="484632" cy="45571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EA1F28CB-110F-0E41-93D0-5E1482ED3D25}"/>
              </a:ext>
            </a:extLst>
          </p:cNvPr>
          <p:cNvSpPr/>
          <p:nvPr/>
        </p:nvSpPr>
        <p:spPr>
          <a:xfrm rot="10800000">
            <a:off x="628575" y="4783773"/>
            <a:ext cx="484632" cy="120501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A3427CAF-9B14-F947-AD93-CD9808967D18}"/>
              </a:ext>
            </a:extLst>
          </p:cNvPr>
          <p:cNvSpPr/>
          <p:nvPr/>
        </p:nvSpPr>
        <p:spPr>
          <a:xfrm rot="10800000">
            <a:off x="3041575" y="4783773"/>
            <a:ext cx="484632" cy="120501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415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36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A27A18-21E0-5148-8817-BB7B2710237E}"/>
              </a:ext>
            </a:extLst>
          </p:cNvPr>
          <p:cNvSpPr>
            <a:spLocks noGrp="1"/>
          </p:cNvSpPr>
          <p:nvPr>
            <p:ph type="title"/>
          </p:nvPr>
        </p:nvSpPr>
        <p:spPr>
          <a:xfrm>
            <a:off x="524256" y="491260"/>
            <a:ext cx="6594189" cy="1625210"/>
          </a:xfrm>
        </p:spPr>
        <p:txBody>
          <a:bodyPr>
            <a:normAutofit fontScale="90000"/>
          </a:bodyPr>
          <a:lstStyle/>
          <a:p>
            <a:r>
              <a:rPr lang="en-US" sz="3700" b="1" dirty="0">
                <a:solidFill>
                  <a:srgbClr val="FFFFFF"/>
                </a:solidFill>
                <a:latin typeface="Arial" panose="020B0604020202020204" pitchFamily="34" charset="0"/>
                <a:cs typeface="Arial" panose="020B0604020202020204" pitchFamily="34" charset="0"/>
              </a:rPr>
              <a:t>	  </a:t>
            </a:r>
            <a:r>
              <a:rPr lang="en-US" sz="4000" b="1" dirty="0">
                <a:solidFill>
                  <a:srgbClr val="FFFFFF"/>
                </a:solidFill>
                <a:latin typeface="Arial" panose="020B0604020202020204" pitchFamily="34" charset="0"/>
                <a:cs typeface="Arial" panose="020B0604020202020204" pitchFamily="34" charset="0"/>
              </a:rPr>
              <a:t>Purple Lovegrass </a:t>
            </a:r>
            <a:br>
              <a:rPr lang="en-US" sz="3700" b="1" dirty="0">
                <a:solidFill>
                  <a:srgbClr val="FFFFFF"/>
                </a:solidFill>
                <a:latin typeface="Arial" panose="020B0604020202020204" pitchFamily="34" charset="0"/>
                <a:cs typeface="Arial" panose="020B0604020202020204" pitchFamily="34" charset="0"/>
              </a:rPr>
            </a:br>
            <a:r>
              <a:rPr lang="en-US" sz="3700" b="1" dirty="0">
                <a:solidFill>
                  <a:srgbClr val="FFFFFF"/>
                </a:solidFill>
                <a:latin typeface="Arial" panose="020B0604020202020204" pitchFamily="34" charset="0"/>
                <a:cs typeface="Arial" panose="020B0604020202020204" pitchFamily="34" charset="0"/>
              </a:rPr>
              <a:t>	    </a:t>
            </a:r>
            <a:r>
              <a:rPr lang="en-US" sz="3100" i="1" dirty="0" err="1">
                <a:solidFill>
                  <a:srgbClr val="FFFFFF"/>
                </a:solidFill>
                <a:latin typeface="Arial" panose="020B0604020202020204" pitchFamily="34" charset="0"/>
                <a:cs typeface="Arial" panose="020B0604020202020204" pitchFamily="34" charset="0"/>
              </a:rPr>
              <a:t>Eragrostis</a:t>
            </a:r>
            <a:r>
              <a:rPr lang="en-US" sz="3100" i="1" dirty="0">
                <a:solidFill>
                  <a:srgbClr val="FFFFFF"/>
                </a:solidFill>
                <a:latin typeface="Arial" panose="020B0604020202020204" pitchFamily="34" charset="0"/>
                <a:cs typeface="Arial" panose="020B0604020202020204" pitchFamily="34" charset="0"/>
              </a:rPr>
              <a:t> spectabilis</a:t>
            </a:r>
            <a:br>
              <a:rPr lang="en-US" sz="3700" i="1" dirty="0">
                <a:solidFill>
                  <a:srgbClr val="FFFFFF"/>
                </a:solidFill>
                <a:latin typeface="Arial" panose="020B0604020202020204" pitchFamily="34" charset="0"/>
                <a:cs typeface="Arial" panose="020B0604020202020204" pitchFamily="34" charset="0"/>
              </a:rPr>
            </a:br>
            <a:r>
              <a:rPr lang="en-US" sz="3700" i="1" dirty="0">
                <a:solidFill>
                  <a:srgbClr val="FFFFFF"/>
                </a:solidFill>
                <a:latin typeface="Arial" panose="020B0604020202020204" pitchFamily="34" charset="0"/>
                <a:cs typeface="Arial" panose="020B0604020202020204" pitchFamily="34" charset="0"/>
              </a:rPr>
              <a:t>          </a:t>
            </a:r>
            <a:r>
              <a:rPr lang="en-US" sz="3700" dirty="0">
                <a:solidFill>
                  <a:srgbClr val="FFFFFF"/>
                </a:solidFill>
                <a:latin typeface="Arial" panose="020B0604020202020204" pitchFamily="34" charset="0"/>
                <a:cs typeface="Arial" panose="020B0604020202020204" pitchFamily="34" charset="0"/>
              </a:rPr>
              <a:t>Native prairie grass</a:t>
            </a:r>
            <a:br>
              <a:rPr lang="en-US" sz="3700" b="1" i="1" dirty="0">
                <a:solidFill>
                  <a:srgbClr val="FFFFFF"/>
                </a:solidFill>
                <a:latin typeface="Arial" panose="020B0604020202020204" pitchFamily="34" charset="0"/>
                <a:cs typeface="Arial" panose="020B0604020202020204" pitchFamily="34" charset="0"/>
              </a:rPr>
            </a:br>
            <a:r>
              <a:rPr lang="en-US" sz="3700" b="1" dirty="0">
                <a:solidFill>
                  <a:srgbClr val="FFFFFF"/>
                </a:solidFill>
                <a:latin typeface="Arial" panose="020B0604020202020204" pitchFamily="34" charset="0"/>
                <a:cs typeface="Arial" panose="020B0604020202020204" pitchFamily="34" charset="0"/>
              </a:rPr>
              <a:t>    	</a:t>
            </a:r>
          </a:p>
        </p:txBody>
      </p:sp>
      <p:sp>
        <p:nvSpPr>
          <p:cNvPr id="75" name="Rectangle 74">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88AB7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124" name="Picture 4">
            <a:extLst>
              <a:ext uri="{FF2B5EF4-FFF2-40B4-BE49-F238E27FC236}">
                <a16:creationId xmlns:a16="http://schemas.microsoft.com/office/drawing/2014/main" id="{D5378F47-D68B-1C4B-997E-6CBB8D5BD0E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4699" y="2667954"/>
            <a:ext cx="2726469" cy="3635293"/>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88AB7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122" name="Picture 2" descr="Banner. figurine of an angel cupid with a bow on a pink background. valentine's day. copy space Premium Photo">
            <a:extLst>
              <a:ext uri="{FF2B5EF4-FFF2-40B4-BE49-F238E27FC236}">
                <a16:creationId xmlns:a16="http://schemas.microsoft.com/office/drawing/2014/main" id="{587AFB0E-65AC-B347-853B-239883E392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563" r="5301" b="1"/>
          <a:stretch/>
        </p:blipFill>
        <p:spPr bwMode="auto">
          <a:xfrm>
            <a:off x="4442912" y="2667953"/>
            <a:ext cx="2459473" cy="3635294"/>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951A8A-41BA-774D-9140-B688257F8637}"/>
              </a:ext>
            </a:extLst>
          </p:cNvPr>
          <p:cNvSpPr>
            <a:spLocks noGrp="1"/>
          </p:cNvSpPr>
          <p:nvPr>
            <p:ph idx="1"/>
          </p:nvPr>
        </p:nvSpPr>
        <p:spPr>
          <a:xfrm>
            <a:off x="7619889" y="842432"/>
            <a:ext cx="4421501" cy="6116557"/>
          </a:xfrm>
        </p:spPr>
        <p:txBody>
          <a:bodyPr anchor="ctr">
            <a:noAutofit/>
          </a:bodyPr>
          <a:lstStyle/>
          <a:p>
            <a:r>
              <a:rPr lang="en-US" sz="2400" b="1" dirty="0">
                <a:solidFill>
                  <a:srgbClr val="FFFFFF"/>
                </a:solidFill>
                <a:latin typeface="Arial" panose="020B0604020202020204" pitchFamily="34" charset="0"/>
                <a:cs typeface="Arial" panose="020B0604020202020204" pitchFamily="34" charset="0"/>
              </a:rPr>
              <a:t>Light: sun</a:t>
            </a:r>
          </a:p>
          <a:p>
            <a:r>
              <a:rPr lang="en-US" sz="2400" b="1" dirty="0">
                <a:solidFill>
                  <a:srgbClr val="FFFFFF"/>
                </a:solidFill>
                <a:latin typeface="Arial" panose="020B0604020202020204" pitchFamily="34" charset="0"/>
                <a:cs typeface="Arial" panose="020B0604020202020204" pitchFamily="34" charset="0"/>
              </a:rPr>
              <a:t>Soil (sandy/gravel)</a:t>
            </a:r>
          </a:p>
          <a:p>
            <a:pPr lvl="1"/>
            <a:r>
              <a:rPr lang="en-US" b="1" dirty="0">
                <a:solidFill>
                  <a:srgbClr val="FFFFFF"/>
                </a:solidFill>
                <a:latin typeface="Arial" panose="020B0604020202020204" pitchFamily="34" charset="0"/>
                <a:cs typeface="Arial" panose="020B0604020202020204" pitchFamily="34" charset="0"/>
              </a:rPr>
              <a:t>Dry-medium, well-drained</a:t>
            </a:r>
          </a:p>
          <a:p>
            <a:pPr lvl="1"/>
            <a:r>
              <a:rPr lang="en-US" b="1" dirty="0">
                <a:solidFill>
                  <a:srgbClr val="FFFFFF"/>
                </a:solidFill>
                <a:latin typeface="Arial" panose="020B0604020202020204" pitchFamily="34" charset="0"/>
                <a:cs typeface="Arial" panose="020B0604020202020204" pitchFamily="34" charset="0"/>
              </a:rPr>
              <a:t>Average-infertile</a:t>
            </a:r>
          </a:p>
          <a:p>
            <a:r>
              <a:rPr lang="en-US" sz="2400" b="1" dirty="0">
                <a:solidFill>
                  <a:srgbClr val="FFFFFF"/>
                </a:solidFill>
                <a:latin typeface="Arial" panose="020B0604020202020204" pitchFamily="34" charset="0"/>
                <a:cs typeface="Arial" panose="020B0604020202020204" pitchFamily="34" charset="0"/>
              </a:rPr>
              <a:t>Clumping, dense tufts</a:t>
            </a:r>
          </a:p>
          <a:p>
            <a:r>
              <a:rPr lang="en-US" sz="2400" b="1" dirty="0">
                <a:solidFill>
                  <a:srgbClr val="FFFFFF"/>
                </a:solidFill>
                <a:latin typeface="Arial" panose="020B0604020202020204" pitchFamily="34" charset="0"/>
                <a:cs typeface="Arial" panose="020B0604020202020204" pitchFamily="34" charset="0"/>
              </a:rPr>
              <a:t>Height: 1-2’ Spread: 2-3’</a:t>
            </a:r>
          </a:p>
          <a:p>
            <a:r>
              <a:rPr lang="en-US" sz="2400" b="1" dirty="0">
                <a:solidFill>
                  <a:srgbClr val="FFFFFF"/>
                </a:solidFill>
                <a:latin typeface="Arial" panose="020B0604020202020204" pitchFamily="34" charset="0"/>
                <a:cs typeface="Arial" panose="020B0604020202020204" pitchFamily="34" charset="0"/>
              </a:rPr>
              <a:t>Blooms rise above foliage</a:t>
            </a:r>
          </a:p>
          <a:p>
            <a:pPr lvl="1"/>
            <a:r>
              <a:rPr lang="en-US" b="1" dirty="0">
                <a:solidFill>
                  <a:srgbClr val="FFFFFF"/>
                </a:solidFill>
                <a:latin typeface="Arial" panose="020B0604020202020204" pitchFamily="34" charset="0"/>
                <a:cs typeface="Arial" panose="020B0604020202020204" pitchFamily="34" charset="0"/>
              </a:rPr>
              <a:t>July-October</a:t>
            </a:r>
          </a:p>
          <a:p>
            <a:pPr lvl="1"/>
            <a:r>
              <a:rPr lang="en-US" b="1" dirty="0">
                <a:solidFill>
                  <a:srgbClr val="FFFFFF"/>
                </a:solidFill>
                <a:latin typeface="Arial" panose="020B0604020202020204" pitchFamily="34" charset="0"/>
                <a:cs typeface="Arial" panose="020B0604020202020204" pitchFamily="34" charset="0"/>
              </a:rPr>
              <a:t>Open, airy</a:t>
            </a:r>
          </a:p>
          <a:p>
            <a:pPr lvl="1"/>
            <a:r>
              <a:rPr lang="en-US" b="1" dirty="0">
                <a:solidFill>
                  <a:srgbClr val="FFFFFF"/>
                </a:solidFill>
                <a:latin typeface="Arial" panose="020B0604020202020204" pitchFamily="34" charset="0"/>
                <a:cs typeface="Arial" panose="020B0604020202020204" pitchFamily="34" charset="0"/>
              </a:rPr>
              <a:t>Green&gt; reddish purple  &gt; tan in winter</a:t>
            </a:r>
          </a:p>
          <a:p>
            <a:pPr marL="0" indent="0">
              <a:buNone/>
            </a:pPr>
            <a:br>
              <a:rPr lang="en-US" sz="2400" b="1" dirty="0">
                <a:solidFill>
                  <a:srgbClr val="FFFFFF"/>
                </a:solidFill>
                <a:latin typeface="Arial" panose="020B0604020202020204" pitchFamily="34" charset="0"/>
                <a:cs typeface="Arial" panose="020B0604020202020204" pitchFamily="34" charset="0"/>
              </a:rPr>
            </a:br>
            <a:endParaRPr lang="en-US" sz="2400" b="1" dirty="0">
              <a:solidFill>
                <a:srgbClr val="FFFF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C4A7E76-F240-014C-8AC9-8D9191245F34}"/>
              </a:ext>
            </a:extLst>
          </p:cNvPr>
          <p:cNvSpPr txBox="1"/>
          <p:nvPr/>
        </p:nvSpPr>
        <p:spPr>
          <a:xfrm>
            <a:off x="4442912" y="5939718"/>
            <a:ext cx="2459473" cy="363529"/>
          </a:xfrm>
          <a:prstGeom prst="rect">
            <a:avLst/>
          </a:prstGeom>
          <a:solidFill>
            <a:srgbClr val="000000">
              <a:alpha val="50000"/>
            </a:srgbClr>
          </a:solidFill>
          <a:ln>
            <a:noFill/>
          </a:ln>
        </p:spPr>
        <p:txBody>
          <a:bodyPr wrap="square" rtlCol="0">
            <a:noAutofit/>
          </a:bodyPr>
          <a:lstStyle/>
          <a:p>
            <a:pPr algn="ctr">
              <a:spcAft>
                <a:spcPts val="600"/>
              </a:spcAft>
            </a:pPr>
            <a:r>
              <a:rPr lang="en-US" sz="1300" err="1">
                <a:solidFill>
                  <a:srgbClr val="FFFFFF"/>
                </a:solidFill>
              </a:rPr>
              <a:t>Freepik.com</a:t>
            </a:r>
            <a:endParaRPr lang="en-US" sz="1300">
              <a:solidFill>
                <a:srgbClr val="FFFFFF"/>
              </a:solidFill>
            </a:endParaRPr>
          </a:p>
        </p:txBody>
      </p:sp>
      <p:sp>
        <p:nvSpPr>
          <p:cNvPr id="5" name="TextBox 4">
            <a:extLst>
              <a:ext uri="{FF2B5EF4-FFF2-40B4-BE49-F238E27FC236}">
                <a16:creationId xmlns:a16="http://schemas.microsoft.com/office/drawing/2014/main" id="{1A75872D-3049-0C4E-BD9E-F852D12616CA}"/>
              </a:ext>
            </a:extLst>
          </p:cNvPr>
          <p:cNvSpPr txBox="1"/>
          <p:nvPr/>
        </p:nvSpPr>
        <p:spPr>
          <a:xfrm>
            <a:off x="1436914" y="6236600"/>
            <a:ext cx="1249060" cy="369332"/>
          </a:xfrm>
          <a:prstGeom prst="rect">
            <a:avLst/>
          </a:prstGeom>
          <a:noFill/>
        </p:spPr>
        <p:txBody>
          <a:bodyPr wrap="none" rtlCol="0">
            <a:spAutoFit/>
          </a:bodyPr>
          <a:lstStyle/>
          <a:p>
            <a:r>
              <a:rPr lang="en-US" dirty="0"/>
              <a:t>Elaine Mills</a:t>
            </a:r>
          </a:p>
        </p:txBody>
      </p:sp>
      <p:sp>
        <p:nvSpPr>
          <p:cNvPr id="6" name="TextBox 5">
            <a:extLst>
              <a:ext uri="{FF2B5EF4-FFF2-40B4-BE49-F238E27FC236}">
                <a16:creationId xmlns:a16="http://schemas.microsoft.com/office/drawing/2014/main" id="{C0AD5F9F-3F3A-6448-8CB0-25F1FA4468AE}"/>
              </a:ext>
            </a:extLst>
          </p:cNvPr>
          <p:cNvSpPr txBox="1"/>
          <p:nvPr/>
        </p:nvSpPr>
        <p:spPr>
          <a:xfrm>
            <a:off x="5461000" y="5439035"/>
            <a:ext cx="630301" cy="369332"/>
          </a:xfrm>
          <a:prstGeom prst="rect">
            <a:avLst/>
          </a:prstGeom>
          <a:noFill/>
        </p:spPr>
        <p:txBody>
          <a:bodyPr wrap="none" rtlCol="0">
            <a:spAutoFit/>
          </a:bodyPr>
          <a:lstStyle/>
          <a:p>
            <a:r>
              <a:rPr lang="en-US" dirty="0">
                <a:latin typeface="Apple Chancery" panose="03020702040506060504" pitchFamily="66" charset="-79"/>
                <a:cs typeface="Apple Chancery" panose="03020702040506060504" pitchFamily="66" charset="-79"/>
              </a:rPr>
              <a:t>Eros</a:t>
            </a:r>
          </a:p>
        </p:txBody>
      </p:sp>
    </p:spTree>
    <p:extLst>
      <p:ext uri="{BB962C8B-B14F-4D97-AF65-F5344CB8AC3E}">
        <p14:creationId xmlns:p14="http://schemas.microsoft.com/office/powerpoint/2010/main" val="2942834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3B21-11FB-A044-BE17-DBC741F889CE}"/>
              </a:ext>
            </a:extLst>
          </p:cNvPr>
          <p:cNvSpPr>
            <a:spLocks noGrp="1"/>
          </p:cNvSpPr>
          <p:nvPr>
            <p:ph type="title"/>
          </p:nvPr>
        </p:nvSpPr>
        <p:spPr>
          <a:xfrm>
            <a:off x="6234330" y="353382"/>
            <a:ext cx="5314536" cy="1325563"/>
          </a:xfrm>
        </p:spPr>
        <p:txBody>
          <a:bodyPr>
            <a:normAutofit/>
          </a:bodyPr>
          <a:lstStyle/>
          <a:p>
            <a:r>
              <a:rPr lang="en-US" sz="3200" b="1" dirty="0">
                <a:latin typeface="Arial" panose="020B0604020202020204" pitchFamily="34" charset="0"/>
                <a:cs typeface="Arial" panose="020B0604020202020204" pitchFamily="34" charset="0"/>
              </a:rPr>
              <a:t>       Purple lovegrass     </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eragrostis spectabilis">
            <a:extLst>
              <a:ext uri="{FF2B5EF4-FFF2-40B4-BE49-F238E27FC236}">
                <a16:creationId xmlns:a16="http://schemas.microsoft.com/office/drawing/2014/main" id="{6E7AFBCA-7155-6142-B2DD-D7D227C711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66" b="-2"/>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A1C73C0-4739-5D4A-B1BA-DE55C58395D3}"/>
              </a:ext>
            </a:extLst>
          </p:cNvPr>
          <p:cNvSpPr>
            <a:spLocks noGrp="1"/>
          </p:cNvSpPr>
          <p:nvPr>
            <p:ph idx="1"/>
          </p:nvPr>
        </p:nvSpPr>
        <p:spPr>
          <a:xfrm>
            <a:off x="5772151" y="1952077"/>
            <a:ext cx="6134100" cy="5007605"/>
          </a:xfrm>
        </p:spPr>
        <p:txBody>
          <a:bodyPr anchor="t">
            <a:normAutofit/>
          </a:bodyPr>
          <a:lstStyle/>
          <a:p>
            <a:r>
              <a:rPr lang="en-US" sz="2400" b="1" dirty="0">
                <a:latin typeface="Arial" panose="020B0604020202020204" pitchFamily="34" charset="0"/>
                <a:cs typeface="Arial" panose="020B0604020202020204" pitchFamily="34" charset="0"/>
              </a:rPr>
              <a:t>Spread: self-seeds, slowly by rhizomes</a:t>
            </a:r>
          </a:p>
          <a:p>
            <a:r>
              <a:rPr lang="en-US" sz="2400" b="1" dirty="0">
                <a:latin typeface="Arial" panose="020B0604020202020204" pitchFamily="34" charset="0"/>
                <a:cs typeface="Arial" panose="020B0604020202020204" pitchFamily="34" charset="0"/>
              </a:rPr>
              <a:t>Spring</a:t>
            </a:r>
          </a:p>
          <a:p>
            <a:pPr lvl="1"/>
            <a:r>
              <a:rPr lang="en-US" sz="2000" b="1" dirty="0">
                <a:latin typeface="Arial" panose="020B0604020202020204" pitchFamily="34" charset="0"/>
                <a:cs typeface="Arial" panose="020B0604020202020204" pitchFamily="34" charset="0"/>
              </a:rPr>
              <a:t>Cut back </a:t>
            </a:r>
          </a:p>
          <a:p>
            <a:pPr lvl="1"/>
            <a:r>
              <a:rPr lang="en-US" sz="2000" b="1" dirty="0">
                <a:latin typeface="Arial" panose="020B0604020202020204" pitchFamily="34" charset="0"/>
                <a:cs typeface="Arial" panose="020B0604020202020204" pitchFamily="34" charset="0"/>
              </a:rPr>
              <a:t>Propagate by division </a:t>
            </a:r>
          </a:p>
          <a:p>
            <a:r>
              <a:rPr lang="en-US" sz="2400" b="1" dirty="0">
                <a:latin typeface="Arial" panose="020B0604020202020204" pitchFamily="34" charset="0"/>
                <a:cs typeface="Arial" panose="020B0604020202020204" pitchFamily="34" charset="0"/>
              </a:rPr>
              <a:t>Replace: non-native fountain grass!</a:t>
            </a:r>
          </a:p>
          <a:p>
            <a:r>
              <a:rPr lang="en-US" sz="2400" b="1" dirty="0">
                <a:latin typeface="Arial" panose="020B0604020202020204" pitchFamily="34" charset="0"/>
                <a:cs typeface="Arial" panose="020B0604020202020204" pitchFamily="34" charset="0"/>
              </a:rPr>
              <a:t>Tolerates: drought, black walnut, air pollution, poor soils, road salt</a:t>
            </a:r>
          </a:p>
          <a:p>
            <a:r>
              <a:rPr lang="en-US" sz="2400" b="1" dirty="0">
                <a:latin typeface="Arial" panose="020B0604020202020204" pitchFamily="34" charset="0"/>
                <a:cs typeface="Arial" panose="020B0604020202020204" pitchFamily="34" charset="0"/>
              </a:rPr>
              <a:t>No serious pests or diseases</a:t>
            </a:r>
          </a:p>
          <a:p>
            <a:r>
              <a:rPr lang="en-US" sz="2400" b="1" dirty="0">
                <a:latin typeface="Arial" panose="020B0604020202020204" pitchFamily="34" charset="0"/>
                <a:cs typeface="Arial" panose="020B0604020202020204" pitchFamily="34" charset="0"/>
              </a:rPr>
              <a:t>Deer rarely damage</a:t>
            </a:r>
          </a:p>
          <a:p>
            <a:pPr marL="0" indent="0">
              <a:buNone/>
            </a:pPr>
            <a:endParaRPr lang="en-US" sz="1500" dirty="0"/>
          </a:p>
        </p:txBody>
      </p:sp>
    </p:spTree>
    <p:extLst>
      <p:ext uri="{BB962C8B-B14F-4D97-AF65-F5344CB8AC3E}">
        <p14:creationId xmlns:p14="http://schemas.microsoft.com/office/powerpoint/2010/main" val="1826926073"/>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6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69237-CF7A-5548-8E60-AFADBA565F3E}"/>
              </a:ext>
            </a:extLst>
          </p:cNvPr>
          <p:cNvSpPr>
            <a:spLocks noGrp="1"/>
          </p:cNvSpPr>
          <p:nvPr>
            <p:ph type="title"/>
          </p:nvPr>
        </p:nvSpPr>
        <p:spPr>
          <a:xfrm>
            <a:off x="8839346" y="618681"/>
            <a:ext cx="2868022" cy="4794567"/>
          </a:xfrm>
        </p:spPr>
        <p:txBody>
          <a:bodyPr vert="horz" lIns="91440" tIns="45720" rIns="91440" bIns="45720" rtlCol="0" anchor="ctr">
            <a:normAutofit/>
          </a:bodyPr>
          <a:lstStyle/>
          <a:p>
            <a:r>
              <a:rPr lang="en-US" sz="3300" dirty="0">
                <a:solidFill>
                  <a:srgbClr val="FFFFFF"/>
                </a:solidFill>
              </a:rPr>
              <a:t>Uses: borders, path edging, meadows, “hell-strips,” dried flower arrangements</a:t>
            </a:r>
            <a:br>
              <a:rPr lang="en-US" sz="3300" dirty="0">
                <a:solidFill>
                  <a:srgbClr val="FFFFFF"/>
                </a:solidFill>
              </a:rPr>
            </a:br>
            <a:endParaRPr lang="en-US" sz="3300" dirty="0">
              <a:solidFill>
                <a:srgbClr val="FFFFFF"/>
              </a:solidFill>
            </a:endParaRPr>
          </a:p>
        </p:txBody>
      </p:sp>
      <p:sp>
        <p:nvSpPr>
          <p:cNvPr id="13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pecies Spotlight - Eragrostis spectabilis (purple lovegrass) - ArcheWild">
            <a:extLst>
              <a:ext uri="{FF2B5EF4-FFF2-40B4-BE49-F238E27FC236}">
                <a16:creationId xmlns:a16="http://schemas.microsoft.com/office/drawing/2014/main" id="{289561A0-78F8-184B-81FA-8723FA113CD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6200" b="15168"/>
          <a:stretch/>
        </p:blipFill>
        <p:spPr bwMode="auto">
          <a:xfrm>
            <a:off x="976251" y="1064243"/>
            <a:ext cx="7163222" cy="4078913"/>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E38ED8-7FE2-E14B-A99F-127695618035}"/>
              </a:ext>
            </a:extLst>
          </p:cNvPr>
          <p:cNvSpPr txBox="1"/>
          <p:nvPr/>
        </p:nvSpPr>
        <p:spPr>
          <a:xfrm>
            <a:off x="6801173" y="5207429"/>
            <a:ext cx="1323952"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ArcheWild</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6564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DA8EDDB-29E1-B143-8A72-0E258E8DEDCD}"/>
              </a:ext>
            </a:extLst>
          </p:cNvPr>
          <p:cNvSpPr>
            <a:spLocks noGrp="1"/>
          </p:cNvSpPr>
          <p:nvPr>
            <p:ph type="title"/>
          </p:nvPr>
        </p:nvSpPr>
        <p:spPr>
          <a:xfrm>
            <a:off x="7617861" y="818457"/>
            <a:ext cx="4066139" cy="2975876"/>
          </a:xfrm>
        </p:spPr>
        <p:txBody>
          <a:bodyPr vert="horz" lIns="91440" tIns="45720" rIns="91440" bIns="45720" rtlCol="0" anchor="b">
            <a:normAutofit/>
          </a:bodyPr>
          <a:lstStyle/>
          <a:p>
            <a:r>
              <a:rPr lang="en-US" sz="3600" b="1" kern="1200" dirty="0" err="1">
                <a:solidFill>
                  <a:schemeClr val="tx1"/>
                </a:solidFill>
                <a:latin typeface="Arial" panose="020B0604020202020204" pitchFamily="34" charset="0"/>
                <a:cs typeface="Arial" panose="020B0604020202020204" pitchFamily="34" charset="0"/>
              </a:rPr>
              <a:t>Tumblegrass</a:t>
            </a:r>
            <a:r>
              <a:rPr lang="en-US" sz="3600" b="1" kern="1200" dirty="0">
                <a:solidFill>
                  <a:schemeClr val="tx1"/>
                </a:solidFill>
                <a:latin typeface="Arial" panose="020B0604020202020204" pitchFamily="34" charset="0"/>
                <a:cs typeface="Arial" panose="020B0604020202020204" pitchFamily="34" charset="0"/>
              </a:rPr>
              <a:t>, Petticoat Climber</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6A14A27-19FB-8643-8FAB-DC6B1D126C12}"/>
              </a:ext>
            </a:extLst>
          </p:cNvPr>
          <p:cNvSpPr>
            <a:spLocks noGrp="1"/>
          </p:cNvSpPr>
          <p:nvPr>
            <p:ph idx="1"/>
          </p:nvPr>
        </p:nvSpPr>
        <p:spPr>
          <a:xfrm>
            <a:off x="7708556" y="3775161"/>
            <a:ext cx="3322316" cy="1692066"/>
          </a:xfrm>
        </p:spPr>
        <p:txBody>
          <a:bodyPr vert="horz" lIns="91440" tIns="45720" rIns="91440" bIns="45720" rtlCol="0" anchor="t">
            <a:normAutofit/>
          </a:bodyPr>
          <a:lstStyle/>
          <a:p>
            <a:pPr marL="0" indent="0">
              <a:buNone/>
            </a:pPr>
            <a:r>
              <a:rPr lang="en-US" sz="2400" b="1" kern="1200" dirty="0">
                <a:solidFill>
                  <a:schemeClr val="tx1"/>
                </a:solidFill>
                <a:latin typeface="Arial" panose="020B0604020202020204" pitchFamily="34" charset="0"/>
                <a:cs typeface="Arial" panose="020B0604020202020204" pitchFamily="34" charset="0"/>
              </a:rPr>
              <a:t>After flowering, inflorescence breaks off and floats around like tumbleweed!</a:t>
            </a:r>
          </a:p>
        </p:txBody>
      </p:sp>
      <p:pic>
        <p:nvPicPr>
          <p:cNvPr id="1026" name="Picture 2" descr="Image result for petticoat">
            <a:extLst>
              <a:ext uri="{FF2B5EF4-FFF2-40B4-BE49-F238E27FC236}">
                <a16:creationId xmlns:a16="http://schemas.microsoft.com/office/drawing/2014/main" id="{64D276CC-264A-EB45-859A-2C17038542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758"/>
          <a:stretch/>
        </p:blipFill>
        <p:spPr bwMode="auto">
          <a:xfrm>
            <a:off x="1098824" y="566916"/>
            <a:ext cx="4167512" cy="5724168"/>
          </a:xfrm>
          <a:prstGeom prst="rect">
            <a:avLst/>
          </a:prstGeom>
          <a:noFill/>
          <a:extLst>
            <a:ext uri="{909E8E84-426E-40DD-AFC4-6F175D3DCCD1}">
              <a14:hiddenFill xmlns:a14="http://schemas.microsoft.com/office/drawing/2010/main">
                <a:solidFill>
                  <a:srgbClr val="FFFFFF"/>
                </a:solidFill>
              </a14:hiddenFill>
            </a:ext>
          </a:extLst>
        </p:spPr>
      </p:pic>
      <p:cxnSp>
        <p:nvCxnSpPr>
          <p:cNvPr id="193" name="Straight Connector 19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363007"/>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C385-D287-5048-A3CF-5D90FA2DE146}"/>
              </a:ext>
            </a:extLst>
          </p:cNvPr>
          <p:cNvSpPr>
            <a:spLocks noGrp="1"/>
          </p:cNvSpPr>
          <p:nvPr>
            <p:ph type="title"/>
          </p:nvPr>
        </p:nvSpPr>
        <p:spPr>
          <a:xfrm>
            <a:off x="6634134" y="704915"/>
            <a:ext cx="5006336" cy="1325563"/>
          </a:xfrm>
        </p:spPr>
        <p:txBody>
          <a:bodyPr>
            <a:normAutofit/>
          </a:bodyPr>
          <a:lstStyle/>
          <a:p>
            <a:r>
              <a:rPr lang="en-US" sz="3100" b="1" u="sng" dirty="0">
                <a:latin typeface="Arial" panose="020B0604020202020204" pitchFamily="34" charset="0"/>
                <a:cs typeface="Arial" panose="020B0604020202020204" pitchFamily="34" charset="0"/>
              </a:rPr>
              <a:t>Prairie</a:t>
            </a:r>
            <a:r>
              <a:rPr lang="en-US" sz="3100" b="1" dirty="0">
                <a:latin typeface="Arial" panose="020B0604020202020204" pitchFamily="34" charset="0"/>
                <a:cs typeface="Arial" panose="020B0604020202020204" pitchFamily="34" charset="0"/>
              </a:rPr>
              <a:t> Dropseed: </a:t>
            </a:r>
            <a:r>
              <a:rPr lang="en-US" sz="3100" b="1" i="1" dirty="0">
                <a:latin typeface="Arial" panose="020B0604020202020204" pitchFamily="34" charset="0"/>
                <a:cs typeface="Arial" panose="020B0604020202020204" pitchFamily="34" charset="0"/>
              </a:rPr>
              <a:t>Sporobolus </a:t>
            </a:r>
            <a:r>
              <a:rPr lang="en-US" sz="3100" b="1" i="1" dirty="0" err="1">
                <a:latin typeface="Arial" panose="020B0604020202020204" pitchFamily="34" charset="0"/>
                <a:cs typeface="Arial" panose="020B0604020202020204" pitchFamily="34" charset="0"/>
              </a:rPr>
              <a:t>heterolepsis</a:t>
            </a:r>
            <a:endParaRPr lang="en-US" sz="3100" b="1" i="1" dirty="0">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Image result for sporobolus heterolepis">
            <a:extLst>
              <a:ext uri="{FF2B5EF4-FFF2-40B4-BE49-F238E27FC236}">
                <a16:creationId xmlns:a16="http://schemas.microsoft.com/office/drawing/2014/main" id="{7547CDAF-7540-0F4A-A0CA-6EF52FECB5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03" r="5739"/>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9FE77FF-25C9-D845-BFC8-FD531F222CF1}"/>
              </a:ext>
            </a:extLst>
          </p:cNvPr>
          <p:cNvSpPr>
            <a:spLocks noGrp="1"/>
          </p:cNvSpPr>
          <p:nvPr>
            <p:ph idx="1"/>
          </p:nvPr>
        </p:nvSpPr>
        <p:spPr>
          <a:xfrm>
            <a:off x="5992424" y="2405462"/>
            <a:ext cx="5943580" cy="3925230"/>
          </a:xfrm>
        </p:spPr>
        <p:txBody>
          <a:bodyPr anchor="t">
            <a:noAutofit/>
          </a:bodyPr>
          <a:lstStyle/>
          <a:p>
            <a:r>
              <a:rPr lang="en-US" b="1" dirty="0">
                <a:latin typeface="Arial" panose="020B0604020202020204" pitchFamily="34" charset="0"/>
                <a:cs typeface="Arial" panose="020B0604020202020204" pitchFamily="34" charset="0"/>
              </a:rPr>
              <a:t>Height: 2-3’  Spread: 2-3’</a:t>
            </a:r>
          </a:p>
          <a:p>
            <a:r>
              <a:rPr lang="en-US" b="1" dirty="0">
                <a:latin typeface="Arial" panose="020B0604020202020204" pitchFamily="34" charset="0"/>
                <a:cs typeface="Arial" panose="020B0604020202020204" pitchFamily="34" charset="0"/>
              </a:rPr>
              <a:t>Sun: full</a:t>
            </a:r>
          </a:p>
          <a:p>
            <a:r>
              <a:rPr lang="en-US" b="1" dirty="0">
                <a:latin typeface="Arial" panose="020B0604020202020204" pitchFamily="34" charset="0"/>
                <a:cs typeface="Arial" panose="020B0604020202020204" pitchFamily="34" charset="0"/>
              </a:rPr>
              <a:t>Soil: dry to medium, sandy, well-drained</a:t>
            </a:r>
          </a:p>
          <a:p>
            <a:r>
              <a:rPr lang="en-US" b="1" dirty="0">
                <a:latin typeface="Arial" panose="020B0604020202020204" pitchFamily="34" charset="0"/>
                <a:cs typeface="Arial" panose="020B0604020202020204" pitchFamily="34" charset="0"/>
              </a:rPr>
              <a:t>Roots: dense and fibrous</a:t>
            </a:r>
          </a:p>
          <a:p>
            <a:r>
              <a:rPr lang="en-US" b="1" dirty="0">
                <a:latin typeface="Arial" panose="020B0604020202020204" pitchFamily="34" charset="0"/>
                <a:cs typeface="Arial" panose="020B0604020202020204" pitchFamily="34" charset="0"/>
              </a:rPr>
              <a:t>Clumping, slow to establish</a:t>
            </a:r>
          </a:p>
          <a:p>
            <a:r>
              <a:rPr lang="en-US" b="1" dirty="0">
                <a:latin typeface="Arial" panose="020B0604020202020204" pitchFamily="34" charset="0"/>
                <a:cs typeface="Arial" panose="020B0604020202020204" pitchFamily="34" charset="0"/>
              </a:rPr>
              <a:t>Leaves: hair-like, medium green</a:t>
            </a:r>
          </a:p>
          <a:p>
            <a:pPr marL="0" indent="0">
              <a:buNone/>
            </a:pP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574490"/>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D346-F991-614E-B9F5-3D925DD215CC}"/>
              </a:ext>
            </a:extLst>
          </p:cNvPr>
          <p:cNvSpPr>
            <a:spLocks noGrp="1"/>
          </p:cNvSpPr>
          <p:nvPr>
            <p:ph type="title"/>
          </p:nvPr>
        </p:nvSpPr>
        <p:spPr>
          <a:xfrm>
            <a:off x="5069940" y="365124"/>
            <a:ext cx="6172200" cy="1828800"/>
          </a:xfrm>
        </p:spPr>
        <p:txBody>
          <a:bodyPr>
            <a:normAutofit/>
          </a:bodyPr>
          <a:lstStyle/>
          <a:p>
            <a:r>
              <a:rPr lang="en-US" b="1" dirty="0">
                <a:latin typeface="Arial" panose="020B0604020202020204" pitchFamily="34" charset="0"/>
                <a:cs typeface="Arial" panose="020B0604020202020204" pitchFamily="34" charset="0"/>
              </a:rPr>
              <a:t>Prairie dropseed</a:t>
            </a:r>
          </a:p>
        </p:txBody>
      </p:sp>
      <p:pic>
        <p:nvPicPr>
          <p:cNvPr id="2050" name="Picture 2" descr="Image result for sporobolus heterolepis">
            <a:extLst>
              <a:ext uri="{FF2B5EF4-FFF2-40B4-BE49-F238E27FC236}">
                <a16:creationId xmlns:a16="http://schemas.microsoft.com/office/drawing/2014/main" id="{947179DE-E8D5-0C4D-AC63-E26C7DEEEA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073"/>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869945E-5F7E-0740-98A1-73E75D93D184}"/>
              </a:ext>
            </a:extLst>
          </p:cNvPr>
          <p:cNvSpPr>
            <a:spLocks noGrp="1"/>
          </p:cNvSpPr>
          <p:nvPr>
            <p:ph idx="1"/>
          </p:nvPr>
        </p:nvSpPr>
        <p:spPr>
          <a:xfrm>
            <a:off x="5069939" y="2063267"/>
            <a:ext cx="6661143" cy="4313782"/>
          </a:xfrm>
        </p:spPr>
        <p:txBody>
          <a:bodyPr>
            <a:normAutofit fontScale="70000" lnSpcReduction="20000"/>
          </a:bodyPr>
          <a:lstStyle/>
          <a:p>
            <a:pPr marL="0" indent="0">
              <a:buNone/>
            </a:pPr>
            <a:r>
              <a:rPr lang="en-US" sz="3200" b="1" dirty="0">
                <a:latin typeface="Arial" panose="020B0604020202020204" pitchFamily="34" charset="0"/>
                <a:cs typeface="Arial" panose="020B0604020202020204" pitchFamily="34" charset="0"/>
              </a:rPr>
              <a:t>Bloom: </a:t>
            </a:r>
          </a:p>
          <a:p>
            <a:pPr lvl="1"/>
            <a:r>
              <a:rPr lang="en-US" sz="3200" b="1" dirty="0">
                <a:latin typeface="Arial" panose="020B0604020202020204" pitchFamily="34" charset="0"/>
                <a:cs typeface="Arial" panose="020B0604020202020204" pitchFamily="34" charset="0"/>
              </a:rPr>
              <a:t>August-October</a:t>
            </a:r>
          </a:p>
          <a:p>
            <a:pPr lvl="1"/>
            <a:r>
              <a:rPr lang="en-US" sz="3200" b="1" dirty="0">
                <a:latin typeface="Arial" panose="020B0604020202020204" pitchFamily="34" charset="0"/>
                <a:cs typeface="Arial" panose="020B0604020202020204" pitchFamily="34" charset="0"/>
              </a:rPr>
              <a:t>Soft arching , open panicles</a:t>
            </a:r>
          </a:p>
          <a:p>
            <a:pPr lvl="1"/>
            <a:r>
              <a:rPr lang="en-US" sz="3200" b="1" dirty="0">
                <a:latin typeface="Arial" panose="020B0604020202020204" pitchFamily="34" charset="0"/>
                <a:cs typeface="Arial" panose="020B0604020202020204" pitchFamily="34" charset="0"/>
              </a:rPr>
              <a:t>Rise about foliage</a:t>
            </a:r>
          </a:p>
          <a:p>
            <a:pPr lvl="1"/>
            <a:r>
              <a:rPr lang="en-US" sz="3200" b="1" dirty="0">
                <a:latin typeface="Arial" panose="020B0604020202020204" pitchFamily="34" charset="0"/>
                <a:cs typeface="Arial" panose="020B0604020202020204" pitchFamily="34" charset="0"/>
              </a:rPr>
              <a:t>Pinkish tan flowers</a:t>
            </a:r>
          </a:p>
          <a:p>
            <a:pPr lvl="1"/>
            <a:r>
              <a:rPr lang="en-US" sz="3200" b="1" dirty="0">
                <a:latin typeface="Arial" panose="020B0604020202020204" pitchFamily="34" charset="0"/>
                <a:cs typeface="Arial" panose="020B0604020202020204" pitchFamily="34" charset="0"/>
              </a:rPr>
              <a:t>Fragrant-buttered popcorn!</a:t>
            </a:r>
          </a:p>
          <a:p>
            <a:pPr marL="457200" lvl="1" indent="0">
              <a:buNone/>
            </a:pPr>
            <a:endParaRPr lang="en-US" sz="3200" b="1"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Seeds</a:t>
            </a:r>
          </a:p>
          <a:p>
            <a:pPr lvl="1"/>
            <a:r>
              <a:rPr lang="en-US" sz="3200" b="1" dirty="0">
                <a:latin typeface="Arial" panose="020B0604020202020204" pitchFamily="34" charset="0"/>
                <a:cs typeface="Arial" panose="020B0604020202020204" pitchFamily="34" charset="0"/>
              </a:rPr>
              <a:t>Drop in fall</a:t>
            </a:r>
          </a:p>
          <a:p>
            <a:pPr lvl="1"/>
            <a:r>
              <a:rPr lang="en-US" sz="3200" b="1" dirty="0">
                <a:latin typeface="Arial" panose="020B0604020202020204" pitchFamily="34" charset="0"/>
                <a:cs typeface="Arial" panose="020B0604020202020204" pitchFamily="34" charset="0"/>
              </a:rPr>
              <a:t>Relished by birds</a:t>
            </a:r>
          </a:p>
          <a:p>
            <a:pPr lvl="1"/>
            <a:endParaRPr lang="en-US" sz="3200" b="1"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Rare native in MD Piedmont</a:t>
            </a:r>
          </a:p>
          <a:p>
            <a:pPr marL="0" indent="0">
              <a:buNone/>
            </a:pPr>
            <a:r>
              <a:rPr lang="en-US" sz="3200" b="1"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385942730"/>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F8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01CA0D-3DF8-FA47-A2AE-BCAA637361C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Lovely fall color fades to light bronze in winter.</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sporobolus heterolepis">
            <a:extLst>
              <a:ext uri="{FF2B5EF4-FFF2-40B4-BE49-F238E27FC236}">
                <a16:creationId xmlns:a16="http://schemas.microsoft.com/office/drawing/2014/main" id="{EA0B0D29-99C3-EE44-98EC-CA6DC27FD90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616"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12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C820-43BF-B34F-BFFA-DE806AAE40DD}"/>
              </a:ext>
            </a:extLst>
          </p:cNvPr>
          <p:cNvSpPr>
            <a:spLocks noGrp="1"/>
          </p:cNvSpPr>
          <p:nvPr>
            <p:ph type="title"/>
          </p:nvPr>
        </p:nvSpPr>
        <p:spPr>
          <a:xfrm>
            <a:off x="5069940" y="365124"/>
            <a:ext cx="6172200" cy="1828800"/>
          </a:xfrm>
        </p:spPr>
        <p:txBody>
          <a:bodyPr>
            <a:normAutofit/>
          </a:bodyPr>
          <a:lstStyle/>
          <a:p>
            <a:r>
              <a:rPr lang="en-US" sz="3200" b="1" dirty="0">
                <a:latin typeface="Arial" panose="020B0604020202020204" pitchFamily="34" charset="0"/>
                <a:cs typeface="Arial" panose="020B0604020202020204" pitchFamily="34" charset="0"/>
              </a:rPr>
              <a:t>Dropseed attributes and uses:</a:t>
            </a:r>
          </a:p>
        </p:txBody>
      </p:sp>
      <p:pic>
        <p:nvPicPr>
          <p:cNvPr id="4098" name="Picture 2" descr="Image result for sporobolus heterolepis">
            <a:extLst>
              <a:ext uri="{FF2B5EF4-FFF2-40B4-BE49-F238E27FC236}">
                <a16:creationId xmlns:a16="http://schemas.microsoft.com/office/drawing/2014/main" id="{9E56B353-A19E-E34C-9424-7371018A64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2"/>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6FAFA19-FE92-A349-8C80-258A4E71FF2F}"/>
              </a:ext>
            </a:extLst>
          </p:cNvPr>
          <p:cNvSpPr>
            <a:spLocks noGrp="1"/>
          </p:cNvSpPr>
          <p:nvPr>
            <p:ph idx="1"/>
          </p:nvPr>
        </p:nvSpPr>
        <p:spPr>
          <a:xfrm>
            <a:off x="5069940" y="2193924"/>
            <a:ext cx="6602407" cy="4298952"/>
          </a:xfrm>
        </p:spPr>
        <p:txBody>
          <a:bodyPr>
            <a:noAutofit/>
          </a:bodyPr>
          <a:lstStyle/>
          <a:p>
            <a:r>
              <a:rPr lang="en-US" sz="2400" b="1" dirty="0">
                <a:latin typeface="Arial" panose="020B0604020202020204" pitchFamily="34" charset="0"/>
                <a:cs typeface="Arial" panose="020B0604020202020204" pitchFamily="34" charset="0"/>
              </a:rPr>
              <a:t>Tolerant of deer, drought, shallow rocky soil, black walnut, air pollution</a:t>
            </a:r>
          </a:p>
          <a:p>
            <a:r>
              <a:rPr lang="en-US" sz="2400" b="1" dirty="0">
                <a:latin typeface="Arial" panose="020B0604020202020204" pitchFamily="34" charset="0"/>
                <a:cs typeface="Arial" panose="020B0604020202020204" pitchFamily="34" charset="0"/>
              </a:rPr>
              <a:t>No disease or pest problems</a:t>
            </a:r>
          </a:p>
          <a:p>
            <a:r>
              <a:rPr lang="en-US" sz="2400" b="1" dirty="0">
                <a:latin typeface="Arial" panose="020B0604020202020204" pitchFamily="34" charset="0"/>
                <a:cs typeface="Arial" panose="020B0604020202020204" pitchFamily="34" charset="0"/>
              </a:rPr>
              <a:t>Uses: ground cover for hot and dry areas, erosion control, meadows, borders</a:t>
            </a:r>
          </a:p>
          <a:p>
            <a:r>
              <a:rPr lang="en-US" sz="2400" b="1" dirty="0">
                <a:latin typeface="Arial" panose="020B0604020202020204" pitchFamily="34" charset="0"/>
                <a:cs typeface="Arial" panose="020B0604020202020204" pitchFamily="34" charset="0"/>
              </a:rPr>
              <a:t>Wildlife: </a:t>
            </a:r>
          </a:p>
          <a:p>
            <a:pPr lvl="1"/>
            <a:r>
              <a:rPr lang="en-US" b="1" dirty="0">
                <a:latin typeface="Arial" panose="020B0604020202020204" pitchFamily="34" charset="0"/>
                <a:cs typeface="Arial" panose="020B0604020202020204" pitchFamily="34" charset="0"/>
              </a:rPr>
              <a:t>Seeds for birds</a:t>
            </a:r>
          </a:p>
          <a:p>
            <a:pPr lvl="1"/>
            <a:r>
              <a:rPr lang="en-US" b="1" dirty="0">
                <a:latin typeface="Arial" panose="020B0604020202020204" pitchFamily="34" charset="0"/>
                <a:cs typeface="Arial" panose="020B0604020202020204" pitchFamily="34" charset="0"/>
              </a:rPr>
              <a:t>Nesting material</a:t>
            </a:r>
          </a:p>
          <a:p>
            <a:pPr lvl="1"/>
            <a:r>
              <a:rPr lang="en-US" b="1" dirty="0">
                <a:latin typeface="Arial" panose="020B0604020202020204" pitchFamily="34" charset="0"/>
                <a:cs typeface="Arial" panose="020B0604020202020204" pitchFamily="34" charset="0"/>
              </a:rPr>
              <a:t>Shelter for native bees</a:t>
            </a:r>
          </a:p>
        </p:txBody>
      </p:sp>
    </p:spTree>
    <p:extLst>
      <p:ext uri="{BB962C8B-B14F-4D97-AF65-F5344CB8AC3E}">
        <p14:creationId xmlns:p14="http://schemas.microsoft.com/office/powerpoint/2010/main" val="53203409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a:extLst>
              <a:ext uri="{FF2B5EF4-FFF2-40B4-BE49-F238E27FC236}">
                <a16:creationId xmlns:a16="http://schemas.microsoft.com/office/drawing/2014/main" id="{21E40518-417D-3B43-A5FA-6E55307004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1171" y="549714"/>
            <a:ext cx="2571055" cy="3646887"/>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415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BCDFAE-7775-4644-BF3C-B609C4CBF06C}"/>
              </a:ext>
            </a:extLst>
          </p:cNvPr>
          <p:cNvSpPr>
            <a:spLocks noGrp="1"/>
          </p:cNvSpPr>
          <p:nvPr>
            <p:ph type="title"/>
          </p:nvPr>
        </p:nvSpPr>
        <p:spPr>
          <a:xfrm>
            <a:off x="524256" y="4765963"/>
            <a:ext cx="6594189" cy="1625210"/>
          </a:xfrm>
        </p:spPr>
        <p:txBody>
          <a:bodyPr>
            <a:normAutofit/>
          </a:bodyPr>
          <a:lstStyle/>
          <a:p>
            <a:r>
              <a:rPr lang="en-US" dirty="0">
                <a:solidFill>
                  <a:srgbClr val="FFFFFF"/>
                </a:solidFill>
              </a:rPr>
              <a:t>    </a:t>
            </a:r>
            <a:r>
              <a:rPr lang="en-US" b="1">
                <a:solidFill>
                  <a:srgbClr val="FFFFFF"/>
                </a:solidFill>
                <a:latin typeface="Arial" panose="020B0604020202020204" pitchFamily="34" charset="0"/>
                <a:cs typeface="Arial" panose="020B0604020202020204" pitchFamily="34" charset="0"/>
              </a:rPr>
              <a:t>Cyperaceae</a:t>
            </a:r>
            <a:r>
              <a:rPr lang="en-US" b="1" dirty="0">
                <a:solidFill>
                  <a:srgbClr val="FFFFFF"/>
                </a:solidFill>
                <a:latin typeface="Arial" panose="020B0604020202020204" pitchFamily="34" charset="0"/>
                <a:cs typeface="Arial" panose="020B0604020202020204" pitchFamily="34" charset="0"/>
              </a:rPr>
              <a:t>: Sedges</a:t>
            </a:r>
          </a:p>
        </p:txBody>
      </p:sp>
      <p:sp>
        <p:nvSpPr>
          <p:cNvPr id="83" name="Rectangle 8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EA38619-CA0A-9D49-B8E7-AB82FF83DE9C}"/>
              </a:ext>
            </a:extLst>
          </p:cNvPr>
          <p:cNvSpPr>
            <a:spLocks noGrp="1"/>
          </p:cNvSpPr>
          <p:nvPr>
            <p:ph idx="1"/>
          </p:nvPr>
        </p:nvSpPr>
        <p:spPr>
          <a:xfrm>
            <a:off x="8029319" y="917725"/>
            <a:ext cx="3424739" cy="4852362"/>
          </a:xfrm>
        </p:spPr>
        <p:txBody>
          <a:bodyPr anchor="ctr">
            <a:normAutofit/>
          </a:bodyPr>
          <a:lstStyle/>
          <a:p>
            <a:r>
              <a:rPr lang="en-US" sz="2400" b="1" i="1" dirty="0" err="1">
                <a:solidFill>
                  <a:srgbClr val="FFFFFF"/>
                </a:solidFill>
                <a:latin typeface="Arial" panose="020B0604020202020204" pitchFamily="34" charset="0"/>
                <a:cs typeface="Arial" panose="020B0604020202020204" pitchFamily="34" charset="0"/>
              </a:rPr>
              <a:t>Carex</a:t>
            </a:r>
            <a:r>
              <a:rPr lang="en-US" sz="2400" b="1" i="1" dirty="0">
                <a:solidFill>
                  <a:srgbClr val="FFFFFF"/>
                </a:solidFill>
                <a:latin typeface="Arial" panose="020B0604020202020204" pitchFamily="34" charset="0"/>
                <a:cs typeface="Arial" panose="020B0604020202020204" pitchFamily="34" charset="0"/>
              </a:rPr>
              <a:t> pensylvanica</a:t>
            </a:r>
          </a:p>
          <a:p>
            <a:r>
              <a:rPr lang="en-US" sz="2400" b="1" i="1" dirty="0" err="1">
                <a:solidFill>
                  <a:srgbClr val="FFFFFF"/>
                </a:solidFill>
                <a:latin typeface="Arial" panose="020B0604020202020204" pitchFamily="34" charset="0"/>
                <a:cs typeface="Arial" panose="020B0604020202020204" pitchFamily="34" charset="0"/>
              </a:rPr>
              <a:t>Carex</a:t>
            </a:r>
            <a:r>
              <a:rPr lang="en-US" sz="2400" b="1" i="1" dirty="0">
                <a:solidFill>
                  <a:srgbClr val="FFFFFF"/>
                </a:solidFill>
                <a:latin typeface="Arial" panose="020B0604020202020204" pitchFamily="34" charset="0"/>
                <a:cs typeface="Arial" panose="020B0604020202020204" pitchFamily="34" charset="0"/>
              </a:rPr>
              <a:t> </a:t>
            </a:r>
            <a:r>
              <a:rPr lang="en-US" sz="2400" b="1" i="1" dirty="0" err="1">
                <a:solidFill>
                  <a:srgbClr val="FFFFFF"/>
                </a:solidFill>
                <a:latin typeface="Arial" panose="020B0604020202020204" pitchFamily="34" charset="0"/>
                <a:cs typeface="Arial" panose="020B0604020202020204" pitchFamily="34" charset="0"/>
              </a:rPr>
              <a:t>plantaginea</a:t>
            </a:r>
            <a:endParaRPr lang="en-US" sz="2400" b="1" i="1" dirty="0">
              <a:solidFill>
                <a:srgbClr val="FFFFFF"/>
              </a:solidFill>
              <a:latin typeface="Arial" panose="020B0604020202020204" pitchFamily="34" charset="0"/>
              <a:cs typeface="Arial" panose="020B0604020202020204" pitchFamily="34" charset="0"/>
            </a:endParaRPr>
          </a:p>
          <a:p>
            <a:r>
              <a:rPr lang="en-US" sz="2400" b="1" i="1" dirty="0" err="1">
                <a:solidFill>
                  <a:srgbClr val="FFFFFF"/>
                </a:solidFill>
                <a:latin typeface="Arial" panose="020B0604020202020204" pitchFamily="34" charset="0"/>
                <a:cs typeface="Arial" panose="020B0604020202020204" pitchFamily="34" charset="0"/>
              </a:rPr>
              <a:t>Carex</a:t>
            </a:r>
            <a:r>
              <a:rPr lang="en-US" sz="2400" b="1" i="1" dirty="0">
                <a:solidFill>
                  <a:srgbClr val="FFFFFF"/>
                </a:solidFill>
                <a:latin typeface="Arial" panose="020B0604020202020204" pitchFamily="34" charset="0"/>
                <a:cs typeface="Arial" panose="020B0604020202020204" pitchFamily="34" charset="0"/>
              </a:rPr>
              <a:t> </a:t>
            </a:r>
            <a:r>
              <a:rPr lang="en-US" sz="2400" b="1" i="1" dirty="0" err="1">
                <a:solidFill>
                  <a:srgbClr val="FFFFFF"/>
                </a:solidFill>
                <a:latin typeface="Arial" panose="020B0604020202020204" pitchFamily="34" charset="0"/>
                <a:cs typeface="Arial" panose="020B0604020202020204" pitchFamily="34" charset="0"/>
              </a:rPr>
              <a:t>platyphylla</a:t>
            </a:r>
            <a:endParaRPr lang="en-US" sz="2400" b="1" i="1" dirty="0">
              <a:solidFill>
                <a:srgbClr val="FFFFFF"/>
              </a:solidFill>
              <a:latin typeface="Arial" panose="020B0604020202020204" pitchFamily="34" charset="0"/>
              <a:cs typeface="Arial" panose="020B0604020202020204" pitchFamily="34" charset="0"/>
            </a:endParaRPr>
          </a:p>
          <a:p>
            <a:r>
              <a:rPr lang="en-US" sz="2400" b="1" i="1" dirty="0" err="1">
                <a:solidFill>
                  <a:srgbClr val="FFFFFF"/>
                </a:solidFill>
                <a:latin typeface="Arial" panose="020B0604020202020204" pitchFamily="34" charset="0"/>
                <a:cs typeface="Arial" panose="020B0604020202020204" pitchFamily="34" charset="0"/>
              </a:rPr>
              <a:t>Carex</a:t>
            </a:r>
            <a:r>
              <a:rPr lang="en-US" sz="2400" b="1" i="1" dirty="0">
                <a:solidFill>
                  <a:srgbClr val="FFFFFF"/>
                </a:solidFill>
                <a:latin typeface="Arial" panose="020B0604020202020204" pitchFamily="34" charset="0"/>
                <a:cs typeface="Arial" panose="020B0604020202020204" pitchFamily="34" charset="0"/>
              </a:rPr>
              <a:t> </a:t>
            </a:r>
            <a:r>
              <a:rPr lang="en-US" sz="2400" b="1" i="1" dirty="0" err="1">
                <a:solidFill>
                  <a:srgbClr val="FFFFFF"/>
                </a:solidFill>
                <a:latin typeface="Arial" panose="020B0604020202020204" pitchFamily="34" charset="0"/>
                <a:cs typeface="Arial" panose="020B0604020202020204" pitchFamily="34" charset="0"/>
              </a:rPr>
              <a:t>grayi</a:t>
            </a:r>
            <a:endParaRPr lang="en-US" sz="2400" b="1" i="1" dirty="0">
              <a:solidFill>
                <a:srgbClr val="FFFFF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C2A4654-69DF-394C-9A82-C96FB94DEEC1}"/>
              </a:ext>
            </a:extLst>
          </p:cNvPr>
          <p:cNvSpPr txBox="1"/>
          <p:nvPr/>
        </p:nvSpPr>
        <p:spPr>
          <a:xfrm>
            <a:off x="5306295" y="4128657"/>
            <a:ext cx="1576394" cy="369332"/>
          </a:xfrm>
          <a:prstGeom prst="rect">
            <a:avLst/>
          </a:prstGeom>
          <a:noFill/>
        </p:spPr>
        <p:txBody>
          <a:bodyPr wrap="none" rtlCol="0">
            <a:spAutoFit/>
          </a:bodyPr>
          <a:lstStyle/>
          <a:p>
            <a:r>
              <a:rPr lang="en-US" dirty="0" err="1"/>
              <a:t>Wikiwand.com</a:t>
            </a:r>
            <a:endParaRPr lang="en-US" dirty="0"/>
          </a:p>
        </p:txBody>
      </p:sp>
    </p:spTree>
    <p:extLst>
      <p:ext uri="{BB962C8B-B14F-4D97-AF65-F5344CB8AC3E}">
        <p14:creationId xmlns:p14="http://schemas.microsoft.com/office/powerpoint/2010/main" val="2004999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C0A7-FB3A-7C4B-91CD-8667F2698D55}"/>
              </a:ext>
            </a:extLst>
          </p:cNvPr>
          <p:cNvSpPr>
            <a:spLocks noGrp="1"/>
          </p:cNvSpPr>
          <p:nvPr>
            <p:ph type="title"/>
          </p:nvPr>
        </p:nvSpPr>
        <p:spPr>
          <a:xfrm>
            <a:off x="4965430" y="426067"/>
            <a:ext cx="6586491" cy="1286160"/>
          </a:xfrm>
        </p:spPr>
        <p:txBody>
          <a:bodyPr anchor="b">
            <a:normAutofit/>
          </a:bodyPr>
          <a:lstStyle/>
          <a:p>
            <a:r>
              <a:rPr lang="en-US" sz="4100" b="1" i="1" dirty="0" err="1">
                <a:latin typeface="Arial" panose="020B0604020202020204" pitchFamily="34" charset="0"/>
                <a:cs typeface="Arial" panose="020B0604020202020204" pitchFamily="34" charset="0"/>
              </a:rPr>
              <a:t>Carex</a:t>
            </a:r>
            <a:r>
              <a:rPr lang="en-US" sz="4100" b="1" i="1" dirty="0">
                <a:latin typeface="Arial" panose="020B0604020202020204" pitchFamily="34" charset="0"/>
                <a:cs typeface="Arial" panose="020B0604020202020204" pitchFamily="34" charset="0"/>
              </a:rPr>
              <a:t> pensylvanica </a:t>
            </a:r>
            <a:r>
              <a:rPr lang="en-US" sz="4100" b="1" dirty="0">
                <a:latin typeface="Arial" panose="020B0604020202020204" pitchFamily="34" charset="0"/>
                <a:cs typeface="Arial" panose="020B0604020202020204" pitchFamily="34" charset="0"/>
              </a:rPr>
              <a:t>Pennsylvania sedge</a:t>
            </a:r>
          </a:p>
        </p:txBody>
      </p:sp>
      <p:sp>
        <p:nvSpPr>
          <p:cNvPr id="3" name="Content Placeholder 2">
            <a:extLst>
              <a:ext uri="{FF2B5EF4-FFF2-40B4-BE49-F238E27FC236}">
                <a16:creationId xmlns:a16="http://schemas.microsoft.com/office/drawing/2014/main" id="{B2CD912F-5004-B042-8C77-2189A7E44B2F}"/>
              </a:ext>
            </a:extLst>
          </p:cNvPr>
          <p:cNvSpPr>
            <a:spLocks noGrp="1"/>
          </p:cNvSpPr>
          <p:nvPr>
            <p:ph idx="1"/>
          </p:nvPr>
        </p:nvSpPr>
        <p:spPr>
          <a:xfrm>
            <a:off x="4965431" y="2166254"/>
            <a:ext cx="6921769" cy="4724402"/>
          </a:xfrm>
        </p:spPr>
        <p:txBody>
          <a:bodyPr>
            <a:noAutofit/>
          </a:bodyPr>
          <a:lstStyle/>
          <a:p>
            <a:r>
              <a:rPr lang="en-US" sz="2400" b="1" dirty="0" err="1">
                <a:latin typeface="Arial" panose="020B0604020202020204" pitchFamily="34" charset="0"/>
                <a:cs typeface="Arial" panose="020B0604020202020204" pitchFamily="34" charset="0"/>
              </a:rPr>
              <a:t>Ht</a:t>
            </a:r>
            <a:r>
              <a:rPr lang="en-US" sz="2400" b="1" dirty="0">
                <a:latin typeface="Arial" panose="020B0604020202020204" pitchFamily="34" charset="0"/>
                <a:cs typeface="Arial" panose="020B0604020202020204" pitchFamily="34" charset="0"/>
              </a:rPr>
              <a:t>: 6-12”</a:t>
            </a:r>
          </a:p>
          <a:p>
            <a:r>
              <a:rPr lang="en-US" sz="2400" b="1" dirty="0">
                <a:latin typeface="Arial" panose="020B0604020202020204" pitchFamily="34" charset="0"/>
                <a:cs typeface="Arial" panose="020B0604020202020204" pitchFamily="34" charset="0"/>
              </a:rPr>
              <a:t>Fine green foliage</a:t>
            </a:r>
          </a:p>
          <a:p>
            <a:r>
              <a:rPr lang="en-US" sz="2400" b="1" dirty="0">
                <a:latin typeface="Arial" panose="020B0604020202020204" pitchFamily="34" charset="0"/>
                <a:cs typeface="Arial" panose="020B0604020202020204" pitchFamily="34" charset="0"/>
              </a:rPr>
              <a:t>Blooms: April-June</a:t>
            </a:r>
          </a:p>
          <a:p>
            <a:r>
              <a:rPr lang="en-US" sz="2400" b="1" dirty="0">
                <a:latin typeface="Arial" panose="020B0604020202020204" pitchFamily="34" charset="0"/>
                <a:cs typeface="Arial" panose="020B0604020202020204" pitchFamily="34" charset="0"/>
              </a:rPr>
              <a:t>Full sun to full shade</a:t>
            </a:r>
          </a:p>
          <a:p>
            <a:r>
              <a:rPr lang="en-US" sz="2400" b="1" dirty="0">
                <a:latin typeface="Arial" panose="020B0604020202020204" pitchFamily="34" charset="0"/>
                <a:cs typeface="Arial" panose="020B0604020202020204" pitchFamily="34" charset="0"/>
              </a:rPr>
              <a:t>Dry to moist, well drained soils</a:t>
            </a:r>
          </a:p>
          <a:p>
            <a:r>
              <a:rPr lang="en-US" sz="2400" b="1" dirty="0">
                <a:latin typeface="Arial" panose="020B0604020202020204" pitchFamily="34" charset="0"/>
                <a:cs typeface="Arial" panose="020B0604020202020204" pitchFamily="34" charset="0"/>
              </a:rPr>
              <a:t>Habitat: rocky woods, open sandy areas</a:t>
            </a:r>
          </a:p>
          <a:p>
            <a:r>
              <a:rPr lang="en-US" sz="2400" b="1" dirty="0">
                <a:latin typeface="Arial" panose="020B0604020202020204" pitchFamily="34" charset="0"/>
                <a:cs typeface="Arial" panose="020B0604020202020204" pitchFamily="34" charset="0"/>
              </a:rPr>
              <a:t>Deer resistant</a:t>
            </a:r>
          </a:p>
          <a:p>
            <a:r>
              <a:rPr lang="en-US" sz="2400" b="1" dirty="0">
                <a:latin typeface="Arial" panose="020B0604020202020204" pitchFamily="34" charset="0"/>
                <a:cs typeface="Arial" panose="020B0604020202020204" pitchFamily="34" charset="0"/>
              </a:rPr>
              <a:t>Lawn substitute but not walkable-use pavers </a:t>
            </a:r>
          </a:p>
        </p:txBody>
      </p:sp>
      <p:pic>
        <p:nvPicPr>
          <p:cNvPr id="3074" name="Picture 2" descr="Image result for carex pensylvanica">
            <a:extLst>
              <a:ext uri="{FF2B5EF4-FFF2-40B4-BE49-F238E27FC236}">
                <a16:creationId xmlns:a16="http://schemas.microsoft.com/office/drawing/2014/main" id="{73953554-DC55-A643-A919-AB8D00763D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2" r="807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FC2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58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F7E0F6-943E-694F-BEDF-E84F94480D0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000" dirty="0">
                <a:solidFill>
                  <a:srgbClr val="FFFFFF"/>
                </a:solidFill>
              </a:rPr>
              <a:t>  </a:t>
            </a:r>
            <a:r>
              <a:rPr lang="en-US" sz="4000" dirty="0">
                <a:solidFill>
                  <a:srgbClr val="FFFFFF"/>
                </a:solidFill>
                <a:latin typeface="Arial" panose="020B0604020202020204" pitchFamily="34" charset="0"/>
                <a:cs typeface="Arial" panose="020B0604020202020204" pitchFamily="34" charset="0"/>
              </a:rPr>
              <a:t>Benefits to Wildlife: Caterpillar host plants</a:t>
            </a:r>
          </a:p>
        </p:txBody>
      </p:sp>
      <p:pic>
        <p:nvPicPr>
          <p:cNvPr id="5" name="Picture 10" descr="Pepper and Salt Skipper (Amblyscirtes hegon)">
            <a:extLst>
              <a:ext uri="{FF2B5EF4-FFF2-40B4-BE49-F238E27FC236}">
                <a16:creationId xmlns:a16="http://schemas.microsoft.com/office/drawing/2014/main" id="{246833BD-DA58-6143-BB95-F5E26ECAF09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1631"/>
          <a:stretch/>
        </p:blipFill>
        <p:spPr bwMode="auto">
          <a:xfrm>
            <a:off x="495099" y="837087"/>
            <a:ext cx="3319505" cy="25919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epper and Salt Skipper ">
            <a:extLst>
              <a:ext uri="{FF2B5EF4-FFF2-40B4-BE49-F238E27FC236}">
                <a16:creationId xmlns:a16="http://schemas.microsoft.com/office/drawing/2014/main" id="{7281694A-4AD9-DD48-83B6-09D07577EEE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41661" y="1119268"/>
            <a:ext cx="3708678" cy="2210372"/>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172" name="Picture 4" descr="Pepper and Salt Skipper ">
            <a:extLst>
              <a:ext uri="{FF2B5EF4-FFF2-40B4-BE49-F238E27FC236}">
                <a16:creationId xmlns:a16="http://schemas.microsoft.com/office/drawing/2014/main" id="{82D514EA-7415-E449-861F-0F18393325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506"/>
          <a:stretch/>
        </p:blipFill>
        <p:spPr bwMode="auto">
          <a:xfrm>
            <a:off x="8855326" y="195979"/>
            <a:ext cx="2332619" cy="3194922"/>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E48433F-2C4C-2549-A6BE-BA6E9F71BF1B}"/>
              </a:ext>
            </a:extLst>
          </p:cNvPr>
          <p:cNvSpPr txBox="1"/>
          <p:nvPr/>
        </p:nvSpPr>
        <p:spPr>
          <a:xfrm>
            <a:off x="552555" y="3482082"/>
            <a:ext cx="3204595" cy="461665"/>
          </a:xfrm>
          <a:prstGeom prst="rect">
            <a:avLst/>
          </a:prstGeom>
          <a:noFill/>
        </p:spPr>
        <p:txBody>
          <a:bodyPr wrap="none" rtlCol="0">
            <a:spAutoFit/>
          </a:bodyPr>
          <a:lstStyle/>
          <a:p>
            <a:r>
              <a:rPr lang="en-US" sz="2400" b="1" dirty="0"/>
              <a:t>Salt and Pepper skipper</a:t>
            </a:r>
          </a:p>
        </p:txBody>
      </p:sp>
      <p:sp>
        <p:nvSpPr>
          <p:cNvPr id="7" name="TextBox 6">
            <a:extLst>
              <a:ext uri="{FF2B5EF4-FFF2-40B4-BE49-F238E27FC236}">
                <a16:creationId xmlns:a16="http://schemas.microsoft.com/office/drawing/2014/main" id="{31212B3F-D332-9044-A80D-CB07BC3966C2}"/>
              </a:ext>
            </a:extLst>
          </p:cNvPr>
          <p:cNvSpPr txBox="1"/>
          <p:nvPr/>
        </p:nvSpPr>
        <p:spPr>
          <a:xfrm>
            <a:off x="4738762" y="3390900"/>
            <a:ext cx="2712712" cy="400110"/>
          </a:xfrm>
          <a:prstGeom prst="rect">
            <a:avLst/>
          </a:prstGeom>
          <a:noFill/>
        </p:spPr>
        <p:txBody>
          <a:bodyPr wrap="square" rtlCol="0">
            <a:spAutoFit/>
          </a:bodyPr>
          <a:lstStyle/>
          <a:p>
            <a:r>
              <a:rPr lang="en-US" sz="2000" b="1" dirty="0"/>
              <a:t>Photos: Rita Venable</a:t>
            </a:r>
          </a:p>
        </p:txBody>
      </p:sp>
      <p:sp>
        <p:nvSpPr>
          <p:cNvPr id="3" name="TextBox 2">
            <a:extLst>
              <a:ext uri="{FF2B5EF4-FFF2-40B4-BE49-F238E27FC236}">
                <a16:creationId xmlns:a16="http://schemas.microsoft.com/office/drawing/2014/main" id="{194CB7B7-1561-0D4C-B1FB-84EAE05B87D7}"/>
              </a:ext>
            </a:extLst>
          </p:cNvPr>
          <p:cNvSpPr txBox="1"/>
          <p:nvPr/>
        </p:nvSpPr>
        <p:spPr>
          <a:xfrm>
            <a:off x="8826472" y="3329640"/>
            <a:ext cx="2530308" cy="830997"/>
          </a:xfrm>
          <a:prstGeom prst="rect">
            <a:avLst/>
          </a:prstGeom>
          <a:noFill/>
        </p:spPr>
        <p:txBody>
          <a:bodyPr wrap="none" rtlCol="0">
            <a:spAutoFit/>
          </a:bodyPr>
          <a:lstStyle/>
          <a:p>
            <a:r>
              <a:rPr lang="en-US" sz="2400" b="1" dirty="0"/>
              <a:t>Caterpillar hides </a:t>
            </a:r>
          </a:p>
          <a:p>
            <a:r>
              <a:rPr lang="en-US" sz="2400" b="1" dirty="0"/>
              <a:t>inside grass leaves</a:t>
            </a:r>
          </a:p>
        </p:txBody>
      </p:sp>
    </p:spTree>
    <p:extLst>
      <p:ext uri="{BB962C8B-B14F-4D97-AF65-F5344CB8AC3E}">
        <p14:creationId xmlns:p14="http://schemas.microsoft.com/office/powerpoint/2010/main" val="1270792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6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6D5E61-0663-6F45-83E2-0AE1AF28E582}"/>
              </a:ext>
            </a:extLst>
          </p:cNvPr>
          <p:cNvSpPr>
            <a:spLocks noGrp="1"/>
          </p:cNvSpPr>
          <p:nvPr>
            <p:ph type="title"/>
          </p:nvPr>
        </p:nvSpPr>
        <p:spPr>
          <a:xfrm>
            <a:off x="8767481" y="1174492"/>
            <a:ext cx="3137647" cy="4794567"/>
          </a:xfrm>
        </p:spPr>
        <p:txBody>
          <a:bodyPr vert="horz" lIns="91440" tIns="45720" rIns="91440" bIns="45720" rtlCol="0" anchor="ctr">
            <a:normAutofit/>
          </a:bodyPr>
          <a:lstStyle/>
          <a:p>
            <a:br>
              <a:rPr lang="en-US" sz="3600" dirty="0">
                <a:solidFill>
                  <a:srgbClr val="FFFFFF"/>
                </a:solidFill>
              </a:rPr>
            </a:br>
            <a:r>
              <a:rPr lang="en-US" sz="2700" b="1" dirty="0">
                <a:solidFill>
                  <a:schemeClr val="bg1"/>
                </a:solidFill>
                <a:latin typeface="Arial" panose="020B0604020202020204" pitchFamily="34" charset="0"/>
                <a:cs typeface="Arial" panose="020B0604020202020204" pitchFamily="34" charset="0"/>
              </a:rPr>
              <a:t>Spreading by rhizomes PA sedge makes great ground cover under large shade trees. Grows easily from seed.</a:t>
            </a:r>
            <a:br>
              <a:rPr lang="en-US" sz="2700" b="1" dirty="0">
                <a:solidFill>
                  <a:schemeClr val="bg1"/>
                </a:solidFill>
                <a:latin typeface="Arial" panose="020B0604020202020204" pitchFamily="34" charset="0"/>
                <a:cs typeface="Arial" panose="020B0604020202020204" pitchFamily="34" charset="0"/>
              </a:rPr>
            </a:br>
            <a:endParaRPr lang="en-US" sz="2700" dirty="0">
              <a:solidFill>
                <a:schemeClr val="bg1"/>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arex pensylvanica  Photo Courtesy Hoffman Nursery, Inc.">
            <a:extLst>
              <a:ext uri="{FF2B5EF4-FFF2-40B4-BE49-F238E27FC236}">
                <a16:creationId xmlns:a16="http://schemas.microsoft.com/office/drawing/2014/main" id="{7BC54BF1-9972-DD49-97EA-87F1501A4E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499"/>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53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05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48AC0-DD1D-8343-847A-ABCC50734D99}"/>
              </a:ext>
            </a:extLst>
          </p:cNvPr>
          <p:cNvSpPr>
            <a:spLocks noGrp="1"/>
          </p:cNvSpPr>
          <p:nvPr>
            <p:ph type="title"/>
          </p:nvPr>
        </p:nvSpPr>
        <p:spPr>
          <a:xfrm>
            <a:off x="8882482" y="618681"/>
            <a:ext cx="2864042" cy="4794567"/>
          </a:xfrm>
        </p:spPr>
        <p:txBody>
          <a:bodyPr vert="horz" lIns="91440" tIns="45720" rIns="91440" bIns="45720" rtlCol="0" anchor="ctr">
            <a:normAutofit/>
          </a:bodyPr>
          <a:lstStyle/>
          <a:p>
            <a:r>
              <a:rPr lang="en-US" sz="2800" b="1" i="1" dirty="0" err="1">
                <a:solidFill>
                  <a:srgbClr val="FFFFFF"/>
                </a:solidFill>
                <a:latin typeface="Arial" panose="020B0604020202020204" pitchFamily="34" charset="0"/>
                <a:cs typeface="Arial" panose="020B0604020202020204" pitchFamily="34" charset="0"/>
              </a:rPr>
              <a:t>Carex</a:t>
            </a:r>
            <a:r>
              <a:rPr lang="en-US" sz="2800" b="1" i="1" dirty="0">
                <a:solidFill>
                  <a:srgbClr val="FFFFFF"/>
                </a:solidFill>
                <a:latin typeface="Arial" panose="020B0604020202020204" pitchFamily="34" charset="0"/>
                <a:cs typeface="Arial" panose="020B0604020202020204" pitchFamily="34" charset="0"/>
              </a:rPr>
              <a:t> </a:t>
            </a:r>
            <a:r>
              <a:rPr lang="en-US" sz="2800" b="1" i="1" dirty="0" err="1">
                <a:solidFill>
                  <a:srgbClr val="FFFFFF"/>
                </a:solidFill>
                <a:latin typeface="Arial" panose="020B0604020202020204" pitchFamily="34" charset="0"/>
                <a:cs typeface="Arial" panose="020B0604020202020204" pitchFamily="34" charset="0"/>
              </a:rPr>
              <a:t>pennsylvanica</a:t>
            </a:r>
            <a:br>
              <a:rPr lang="en-US"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and </a:t>
            </a:r>
            <a:r>
              <a:rPr lang="en-US" sz="2800" b="1" i="1" dirty="0">
                <a:solidFill>
                  <a:srgbClr val="FFFFFF"/>
                </a:solidFill>
                <a:latin typeface="Arial" panose="020B0604020202020204" pitchFamily="34" charset="0"/>
                <a:cs typeface="Arial" panose="020B0604020202020204" pitchFamily="34" charset="0"/>
              </a:rPr>
              <a:t>Sedum </a:t>
            </a:r>
            <a:r>
              <a:rPr lang="en-US" sz="2800" b="1" i="1" dirty="0" err="1">
                <a:solidFill>
                  <a:srgbClr val="FFFFFF"/>
                </a:solidFill>
                <a:latin typeface="Arial" panose="020B0604020202020204" pitchFamily="34" charset="0"/>
                <a:cs typeface="Arial" panose="020B0604020202020204" pitchFamily="34" charset="0"/>
              </a:rPr>
              <a:t>ternatum</a:t>
            </a:r>
            <a:r>
              <a:rPr lang="en-US" sz="2800" b="1" i="1" dirty="0">
                <a:solidFill>
                  <a:srgbClr val="FFFFFF"/>
                </a:solidFill>
                <a:latin typeface="Arial" panose="020B0604020202020204" pitchFamily="34" charset="0"/>
                <a:cs typeface="Arial" panose="020B0604020202020204" pitchFamily="34" charset="0"/>
              </a:rPr>
              <a:t> </a:t>
            </a:r>
            <a:r>
              <a:rPr lang="en-US" sz="2800" b="1" dirty="0">
                <a:solidFill>
                  <a:srgbClr val="FFFFFF"/>
                </a:solidFill>
                <a:latin typeface="Arial" panose="020B0604020202020204" pitchFamily="34" charset="0"/>
                <a:cs typeface="Arial" panose="020B0604020202020204" pitchFamily="34" charset="0"/>
              </a:rPr>
              <a:t>under an oak</a:t>
            </a:r>
          </a:p>
        </p:txBody>
      </p:sp>
      <p:sp>
        <p:nvSpPr>
          <p:cNvPr id="13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eneath both oak and ash trees, Susan found it easy to insert small slips of the wonderful grass  substitute, Pennsylvania sedge, (Carex pensylvanica) which eventually spread to for a thick carpet. ">
            <a:extLst>
              <a:ext uri="{FF2B5EF4-FFF2-40B4-BE49-F238E27FC236}">
                <a16:creationId xmlns:a16="http://schemas.microsoft.com/office/drawing/2014/main" id="{CB625430-996F-974B-BEEF-6022DDB9A16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74" b="8425"/>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56646"/>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3D02-5616-5041-B7C7-85666C98E73E}"/>
              </a:ext>
            </a:extLst>
          </p:cNvPr>
          <p:cNvSpPr>
            <a:spLocks noGrp="1"/>
          </p:cNvSpPr>
          <p:nvPr>
            <p:ph type="title"/>
          </p:nvPr>
        </p:nvSpPr>
        <p:spPr>
          <a:xfrm>
            <a:off x="7315201" y="2288339"/>
            <a:ext cx="4438186" cy="3629288"/>
          </a:xfrm>
        </p:spPr>
        <p:txBody>
          <a:bodyPr vert="horz" lIns="91440" tIns="45720" rIns="91440" bIns="45720" rtlCol="0" anchor="b">
            <a:normAutofit fontScale="90000"/>
          </a:bodyPr>
          <a:lstStyle/>
          <a:p>
            <a:r>
              <a:rPr lang="en-US" sz="5400" i="1" dirty="0" err="1">
                <a:latin typeface="Arial" panose="020B0604020202020204" pitchFamily="34" charset="0"/>
                <a:cs typeface="Arial" panose="020B0604020202020204" pitchFamily="34" charset="0"/>
              </a:rPr>
              <a:t>Carex</a:t>
            </a:r>
            <a:r>
              <a:rPr lang="en-US" sz="5400" i="1" dirty="0">
                <a:latin typeface="Arial" panose="020B0604020202020204" pitchFamily="34" charset="0"/>
                <a:cs typeface="Arial" panose="020B0604020202020204" pitchFamily="34" charset="0"/>
              </a:rPr>
              <a:t> </a:t>
            </a:r>
            <a:r>
              <a:rPr lang="en-US" sz="5400" i="1" dirty="0" err="1">
                <a:latin typeface="Arial" panose="020B0604020202020204" pitchFamily="34" charset="0"/>
                <a:cs typeface="Arial" panose="020B0604020202020204" pitchFamily="34" charset="0"/>
              </a:rPr>
              <a:t>plantaginea</a:t>
            </a:r>
            <a:br>
              <a:rPr lang="en-US" sz="5400" i="1" dirty="0">
                <a:latin typeface="Arial" panose="020B0604020202020204" pitchFamily="34" charset="0"/>
                <a:cs typeface="Arial" panose="020B0604020202020204" pitchFamily="34" charset="0"/>
              </a:rPr>
            </a:br>
            <a:br>
              <a:rPr lang="en-US" sz="5400" dirty="0"/>
            </a:br>
            <a:r>
              <a:rPr lang="en-US" sz="3100" b="1" dirty="0">
                <a:latin typeface="Arial" panose="020B0604020202020204" pitchFamily="34" charset="0"/>
                <a:cs typeface="Arial" panose="020B0604020202020204" pitchFamily="34" charset="0"/>
              </a:rPr>
              <a:t>“Plantain leaved” or “Seersucker” sedge</a:t>
            </a:r>
            <a:br>
              <a:rPr lang="en-US" sz="3100" b="1" dirty="0">
                <a:latin typeface="Arial" panose="020B0604020202020204" pitchFamily="34" charset="0"/>
                <a:cs typeface="Arial" panose="020B0604020202020204" pitchFamily="34" charset="0"/>
              </a:rPr>
            </a:b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Grows quickly into nice clumps, slowly spreads by short rhizomes</a:t>
            </a:r>
            <a:br>
              <a:rPr lang="en-US" sz="3100" b="1" dirty="0">
                <a:latin typeface="Arial" panose="020B0604020202020204" pitchFamily="34" charset="0"/>
                <a:cs typeface="Arial" panose="020B0604020202020204" pitchFamily="34" charset="0"/>
              </a:rPr>
            </a:b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Native to mountain region</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Carex plantaginea (Plantainleaf sedge) #21755">
            <a:extLst>
              <a:ext uri="{FF2B5EF4-FFF2-40B4-BE49-F238E27FC236}">
                <a16:creationId xmlns:a16="http://schemas.microsoft.com/office/drawing/2014/main" id="{31A54303-A381-9644-B64B-2DD6C44CA10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360" r="8775"/>
          <a:stretch/>
        </p:blipFill>
        <p:spPr bwMode="auto">
          <a:xfrm>
            <a:off x="0" y="62356"/>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4C39B9A-6719-3B46-B0C5-34DE9D4F12BE}"/>
              </a:ext>
            </a:extLst>
          </p:cNvPr>
          <p:cNvSpPr/>
          <p:nvPr/>
        </p:nvSpPr>
        <p:spPr>
          <a:xfrm>
            <a:off x="1703514" y="6443580"/>
            <a:ext cx="2029851" cy="400110"/>
          </a:xfrm>
          <a:prstGeom prst="rect">
            <a:avLst/>
          </a:prstGeom>
        </p:spPr>
        <p:txBody>
          <a:bodyPr wrap="none">
            <a:spAutoFit/>
          </a:bodyPr>
          <a:lstStyle/>
          <a:p>
            <a:r>
              <a:rPr lang="en-US" sz="2000" dirty="0" err="1">
                <a:latin typeface="Arial" panose="020B0604020202020204" pitchFamily="34" charset="0"/>
                <a:cs typeface="Arial" panose="020B0604020202020204" pitchFamily="34" charset="0"/>
              </a:rPr>
              <a:t>Wasowski</a:t>
            </a:r>
            <a:r>
              <a:rPr lang="en-US" sz="2000" dirty="0">
                <a:latin typeface="Arial" panose="020B0604020202020204" pitchFamily="34" charset="0"/>
                <a:cs typeface="Arial" panose="020B0604020202020204" pitchFamily="34" charset="0"/>
              </a:rPr>
              <a:t>, Sally</a:t>
            </a:r>
          </a:p>
        </p:txBody>
      </p:sp>
    </p:spTree>
    <p:extLst>
      <p:ext uri="{BB962C8B-B14F-4D97-AF65-F5344CB8AC3E}">
        <p14:creationId xmlns:p14="http://schemas.microsoft.com/office/powerpoint/2010/main" val="3435889038"/>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10C1-25DF-E745-A4DB-2E835C00EE70}"/>
              </a:ext>
            </a:extLst>
          </p:cNvPr>
          <p:cNvSpPr>
            <a:spLocks noGrp="1"/>
          </p:cNvSpPr>
          <p:nvPr>
            <p:ph type="title"/>
          </p:nvPr>
        </p:nvSpPr>
        <p:spPr>
          <a:xfrm>
            <a:off x="7316841" y="2533692"/>
            <a:ext cx="4597758" cy="3469040"/>
          </a:xfrm>
        </p:spPr>
        <p:txBody>
          <a:bodyPr vert="horz" lIns="91440" tIns="45720" rIns="91440" bIns="45720" rtlCol="0" anchor="b">
            <a:noAutofit/>
          </a:bodyPr>
          <a:lstStyle/>
          <a:p>
            <a:r>
              <a:rPr lang="en-US" sz="2400" b="1" dirty="0" err="1">
                <a:latin typeface="Arial" panose="020B0604020202020204" pitchFamily="34" charset="0"/>
                <a:cs typeface="Arial" panose="020B0604020202020204" pitchFamily="34" charset="0"/>
              </a:rPr>
              <a:t>Ht</a:t>
            </a:r>
            <a:r>
              <a:rPr lang="en-US" sz="2400" b="1" dirty="0">
                <a:latin typeface="Arial" panose="020B0604020202020204" pitchFamily="34" charset="0"/>
                <a:cs typeface="Arial" panose="020B0604020202020204" pitchFamily="34" charset="0"/>
              </a:rPr>
              <a:t>: 6-12”</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Spread: 1-2’</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Broad (1”) evergreen leaves</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Blooms</a:t>
            </a:r>
            <a:r>
              <a:rPr lang="en-US" sz="2400" b="1">
                <a:latin typeface="Arial" panose="020B0604020202020204" pitchFamily="34" charset="0"/>
                <a:cs typeface="Arial" panose="020B0604020202020204" pitchFamily="34" charset="0"/>
              </a:rPr>
              <a:t>: March</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Tolerates rocky soil, alkaline soil, and dry shade</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Larval host plant</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Birds eat seeds </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D28FC00C-5DC0-DD4F-BBA6-FBA143B7DCA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798" r="13256" b="1"/>
          <a:stretch/>
        </p:blipFill>
        <p:spPr bwMode="auto">
          <a:xfrm>
            <a:off x="12879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01640D-343B-2649-8C14-4FB51DEA985D}"/>
              </a:ext>
            </a:extLst>
          </p:cNvPr>
          <p:cNvSpPr txBox="1"/>
          <p:nvPr/>
        </p:nvSpPr>
        <p:spPr>
          <a:xfrm>
            <a:off x="2369717" y="6555350"/>
            <a:ext cx="1277016" cy="369332"/>
          </a:xfrm>
          <a:prstGeom prst="rect">
            <a:avLst/>
          </a:prstGeom>
          <a:noFill/>
        </p:spPr>
        <p:txBody>
          <a:bodyPr wrap="none" rtlCol="0">
            <a:spAutoFit/>
          </a:bodyPr>
          <a:lstStyle/>
          <a:p>
            <a:r>
              <a:rPr lang="en-US" dirty="0"/>
              <a:t>Keith Board</a:t>
            </a:r>
          </a:p>
        </p:txBody>
      </p:sp>
      <p:sp>
        <p:nvSpPr>
          <p:cNvPr id="5" name="TextBox 4">
            <a:extLst>
              <a:ext uri="{FF2B5EF4-FFF2-40B4-BE49-F238E27FC236}">
                <a16:creationId xmlns:a16="http://schemas.microsoft.com/office/drawing/2014/main" id="{DEBA24B9-A68C-C146-9D1E-3B707EAB81B1}"/>
              </a:ext>
            </a:extLst>
          </p:cNvPr>
          <p:cNvSpPr txBox="1"/>
          <p:nvPr/>
        </p:nvSpPr>
        <p:spPr>
          <a:xfrm>
            <a:off x="5396249" y="1777287"/>
            <a:ext cx="1179425" cy="400110"/>
          </a:xfrm>
          <a:prstGeom prst="rect">
            <a:avLst/>
          </a:prstGeom>
          <a:noFill/>
        </p:spPr>
        <p:txBody>
          <a:bodyPr wrap="none" rtlCol="0">
            <a:spAutoFit/>
          </a:bodyPr>
          <a:lstStyle/>
          <a:p>
            <a:r>
              <a:rPr lang="en-US" sz="2000" b="1" dirty="0"/>
              <a:t>&lt; anthers</a:t>
            </a:r>
          </a:p>
        </p:txBody>
      </p:sp>
      <p:sp>
        <p:nvSpPr>
          <p:cNvPr id="6" name="TextBox 5">
            <a:extLst>
              <a:ext uri="{FF2B5EF4-FFF2-40B4-BE49-F238E27FC236}">
                <a16:creationId xmlns:a16="http://schemas.microsoft.com/office/drawing/2014/main" id="{AB0BAC24-C4DB-F942-8EBD-F597C744E97B}"/>
              </a:ext>
            </a:extLst>
          </p:cNvPr>
          <p:cNvSpPr txBox="1"/>
          <p:nvPr/>
        </p:nvSpPr>
        <p:spPr>
          <a:xfrm>
            <a:off x="4855337" y="2704560"/>
            <a:ext cx="1180451" cy="400110"/>
          </a:xfrm>
          <a:prstGeom prst="rect">
            <a:avLst/>
          </a:prstGeom>
          <a:noFill/>
        </p:spPr>
        <p:txBody>
          <a:bodyPr wrap="none" rtlCol="0">
            <a:spAutoFit/>
          </a:bodyPr>
          <a:lstStyle/>
          <a:p>
            <a:r>
              <a:rPr lang="en-US" sz="2000" b="1" dirty="0"/>
              <a:t>&lt; stigmas</a:t>
            </a:r>
          </a:p>
        </p:txBody>
      </p:sp>
    </p:spTree>
    <p:extLst>
      <p:ext uri="{BB962C8B-B14F-4D97-AF65-F5344CB8AC3E}">
        <p14:creationId xmlns:p14="http://schemas.microsoft.com/office/powerpoint/2010/main" val="1693749243"/>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a:extLst>
              <a:ext uri="{FF2B5EF4-FFF2-40B4-BE49-F238E27FC236}">
                <a16:creationId xmlns:a16="http://schemas.microsoft.com/office/drawing/2014/main" id="{AB657043-9C0C-1342-99CB-7D6F3F6EB319}"/>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627" b="24373"/>
          <a:stretch/>
        </p:blipFill>
        <p:spPr bwMode="auto">
          <a:xfrm>
            <a:off x="-7088" y="0"/>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92B263-AD87-2748-9539-AE6271633DAC}"/>
              </a:ext>
            </a:extLst>
          </p:cNvPr>
          <p:cNvSpPr>
            <a:spLocks noGrp="1"/>
          </p:cNvSpPr>
          <p:nvPr>
            <p:ph type="title"/>
          </p:nvPr>
        </p:nvSpPr>
        <p:spPr>
          <a:xfrm>
            <a:off x="1524000" y="2746013"/>
            <a:ext cx="9144000" cy="2900518"/>
          </a:xfrm>
        </p:spPr>
        <p:txBody>
          <a:bodyPr vert="horz" lIns="91440" tIns="45720" rIns="91440" bIns="45720" rtlCol="0" anchor="b">
            <a:normAutofit fontScale="90000"/>
          </a:bodyPr>
          <a:lstStyle/>
          <a:p>
            <a:pPr algn="ctr"/>
            <a:br>
              <a:rPr lang="en-US" sz="1500" b="1" dirty="0">
                <a:solidFill>
                  <a:srgbClr val="FFFFFF"/>
                </a:solidFill>
              </a:rPr>
            </a:br>
            <a:r>
              <a:rPr lang="en-US" sz="3100" b="1" dirty="0">
                <a:solidFill>
                  <a:srgbClr val="FFFFFF"/>
                </a:solidFill>
                <a:latin typeface="Arial" panose="020B0604020202020204" pitchFamily="34" charset="0"/>
                <a:cs typeface="Arial" panose="020B0604020202020204" pitchFamily="34" charset="0"/>
              </a:rPr>
              <a:t>Moist, well drained, rich soil</a:t>
            </a:r>
            <a:br>
              <a:rPr lang="en-US" sz="3100" b="1" dirty="0">
                <a:solidFill>
                  <a:srgbClr val="FFFFFF"/>
                </a:solidFill>
                <a:latin typeface="Arial" panose="020B0604020202020204" pitchFamily="34" charset="0"/>
                <a:cs typeface="Arial" panose="020B0604020202020204" pitchFamily="34" charset="0"/>
              </a:rPr>
            </a:br>
            <a:br>
              <a:rPr lang="en-US" sz="3100" b="1" dirty="0">
                <a:solidFill>
                  <a:srgbClr val="FFFFFF"/>
                </a:solidFill>
                <a:latin typeface="Arial" panose="020B0604020202020204" pitchFamily="34" charset="0"/>
                <a:cs typeface="Arial" panose="020B0604020202020204" pitchFamily="34" charset="0"/>
              </a:rPr>
            </a:br>
            <a:r>
              <a:rPr lang="en-US" sz="3100" b="1" dirty="0">
                <a:solidFill>
                  <a:srgbClr val="FFFFFF"/>
                </a:solidFill>
                <a:latin typeface="Arial" panose="020B0604020202020204" pitchFamily="34" charset="0"/>
                <a:cs typeface="Arial" panose="020B0604020202020204" pitchFamily="34" charset="0"/>
              </a:rPr>
              <a:t>Part to full shade</a:t>
            </a:r>
            <a:br>
              <a:rPr lang="en-US" sz="3100" b="1" dirty="0">
                <a:solidFill>
                  <a:srgbClr val="FFFFFF"/>
                </a:solidFill>
                <a:latin typeface="Arial" panose="020B0604020202020204" pitchFamily="34" charset="0"/>
                <a:cs typeface="Arial" panose="020B0604020202020204" pitchFamily="34" charset="0"/>
              </a:rPr>
            </a:br>
            <a:br>
              <a:rPr lang="en-US" sz="3100" b="1" dirty="0">
                <a:solidFill>
                  <a:srgbClr val="FFFFFF"/>
                </a:solidFill>
                <a:latin typeface="Arial" panose="020B0604020202020204" pitchFamily="34" charset="0"/>
                <a:cs typeface="Arial" panose="020B0604020202020204" pitchFamily="34" charset="0"/>
              </a:rPr>
            </a:br>
            <a:r>
              <a:rPr lang="en-US" sz="3100" b="1" dirty="0">
                <a:solidFill>
                  <a:srgbClr val="FFFFFF"/>
                </a:solidFill>
                <a:latin typeface="Arial" panose="020B0604020202020204" pitchFamily="34" charset="0"/>
                <a:cs typeface="Arial" panose="020B0604020202020204" pitchFamily="34" charset="0"/>
              </a:rPr>
              <a:t>Cut back in late winter, before new growth </a:t>
            </a:r>
            <a:br>
              <a:rPr lang="en-US" sz="3100" b="1" dirty="0">
                <a:solidFill>
                  <a:srgbClr val="FFFFFF"/>
                </a:solidFill>
                <a:latin typeface="Arial" panose="020B0604020202020204" pitchFamily="34" charset="0"/>
                <a:cs typeface="Arial" panose="020B0604020202020204" pitchFamily="34" charset="0"/>
              </a:rPr>
            </a:br>
            <a:br>
              <a:rPr lang="en-US" sz="3100" b="1" dirty="0">
                <a:solidFill>
                  <a:srgbClr val="FFFFFF"/>
                </a:solidFill>
                <a:latin typeface="Arial" panose="020B0604020202020204" pitchFamily="34" charset="0"/>
                <a:cs typeface="Arial" panose="020B0604020202020204" pitchFamily="34" charset="0"/>
              </a:rPr>
            </a:br>
            <a:r>
              <a:rPr lang="en-US" sz="3100" b="1" dirty="0">
                <a:solidFill>
                  <a:srgbClr val="FFFFFF"/>
                </a:solidFill>
                <a:latin typeface="Arial" panose="020B0604020202020204" pitchFamily="34" charset="0"/>
                <a:cs typeface="Arial" panose="020B0604020202020204" pitchFamily="34" charset="0"/>
              </a:rPr>
              <a:t>Propagate: divide clumps in spring</a:t>
            </a:r>
            <a:br>
              <a:rPr lang="en-US" sz="3100" b="1" dirty="0">
                <a:solidFill>
                  <a:srgbClr val="FFFFFF"/>
                </a:solidFill>
                <a:latin typeface="Arial" panose="020B0604020202020204" pitchFamily="34" charset="0"/>
                <a:cs typeface="Arial" panose="020B0604020202020204" pitchFamily="34" charset="0"/>
              </a:rPr>
            </a:br>
            <a:br>
              <a:rPr lang="en-US" sz="3100" b="1" dirty="0">
                <a:solidFill>
                  <a:srgbClr val="FFFFFF"/>
                </a:solidFill>
                <a:latin typeface="Arial" panose="020B0604020202020204" pitchFamily="34" charset="0"/>
                <a:cs typeface="Arial" panose="020B0604020202020204" pitchFamily="34" charset="0"/>
              </a:rPr>
            </a:br>
            <a:r>
              <a:rPr lang="en-US" sz="3100" b="1" dirty="0">
                <a:solidFill>
                  <a:srgbClr val="FFFFFF"/>
                </a:solidFill>
                <a:latin typeface="Arial" panose="020B0604020202020204" pitchFamily="34" charset="0"/>
                <a:cs typeface="Arial" panose="020B0604020202020204" pitchFamily="34" charset="0"/>
              </a:rPr>
              <a:t>Uses: ground cover, erosion control, edger, specimen, </a:t>
            </a:r>
            <a:r>
              <a:rPr lang="en-US" sz="3100" b="1" dirty="0" err="1">
                <a:solidFill>
                  <a:srgbClr val="FFFFFF"/>
                </a:solidFill>
                <a:latin typeface="Arial" panose="020B0604020202020204" pitchFamily="34" charset="0"/>
                <a:cs typeface="Arial" panose="020B0604020202020204" pitchFamily="34" charset="0"/>
              </a:rPr>
              <a:t>en</a:t>
            </a:r>
            <a:r>
              <a:rPr lang="en-US" sz="3100" b="1" dirty="0">
                <a:solidFill>
                  <a:srgbClr val="FFFFFF"/>
                </a:solidFill>
                <a:latin typeface="Arial" panose="020B0604020202020204" pitchFamily="34" charset="0"/>
                <a:cs typeface="Arial" panose="020B0604020202020204" pitchFamily="34" charset="0"/>
              </a:rPr>
              <a:t> masse with other shade plants</a:t>
            </a:r>
            <a:br>
              <a:rPr lang="en-US" sz="3100" b="1" dirty="0">
                <a:solidFill>
                  <a:srgbClr val="FFFFFF"/>
                </a:solidFill>
                <a:latin typeface="Arial" panose="020B0604020202020204" pitchFamily="34" charset="0"/>
                <a:cs typeface="Arial" panose="020B0604020202020204" pitchFamily="34" charset="0"/>
              </a:rPr>
            </a:br>
            <a:br>
              <a:rPr lang="en-US" sz="3100" b="1" dirty="0">
                <a:solidFill>
                  <a:srgbClr val="FFFFFF"/>
                </a:solidFill>
                <a:latin typeface="Arial" panose="020B0604020202020204" pitchFamily="34" charset="0"/>
                <a:cs typeface="Arial" panose="020B0604020202020204" pitchFamily="34" charset="0"/>
              </a:rPr>
            </a:br>
            <a:r>
              <a:rPr lang="en-US" sz="3100" b="1" dirty="0">
                <a:solidFill>
                  <a:srgbClr val="FFFFFF"/>
                </a:solidFill>
                <a:latin typeface="Arial" panose="020B0604020202020204" pitchFamily="34" charset="0"/>
                <a:cs typeface="Arial" panose="020B0604020202020204" pitchFamily="34" charset="0"/>
              </a:rPr>
              <a:t>Replaces: Liriope, Hosta, mondo grass</a:t>
            </a:r>
            <a:br>
              <a:rPr lang="en-US" sz="3100" b="1" dirty="0">
                <a:solidFill>
                  <a:srgbClr val="FFFFFF"/>
                </a:solidFill>
                <a:latin typeface="Arial" panose="020B0604020202020204" pitchFamily="34" charset="0"/>
                <a:cs typeface="Arial" panose="020B0604020202020204" pitchFamily="34" charset="0"/>
              </a:rPr>
            </a:br>
            <a:br>
              <a:rPr lang="en-US" sz="3100" b="1" dirty="0">
                <a:solidFill>
                  <a:srgbClr val="FFFFFF"/>
                </a:solidFill>
                <a:latin typeface="Arial" panose="020B0604020202020204" pitchFamily="34" charset="0"/>
                <a:cs typeface="Arial" panose="020B0604020202020204" pitchFamily="34" charset="0"/>
              </a:rPr>
            </a:br>
            <a:endParaRPr lang="en-US" sz="3100" b="1" dirty="0">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77ABAFA-D37F-0141-A4FE-4A8E7A9316E4}"/>
              </a:ext>
            </a:extLst>
          </p:cNvPr>
          <p:cNvSpPr txBox="1"/>
          <p:nvPr/>
        </p:nvSpPr>
        <p:spPr>
          <a:xfrm>
            <a:off x="1524000" y="5294789"/>
            <a:ext cx="9144000" cy="1098395"/>
          </a:xfrm>
          <a:prstGeom prst="rect">
            <a:avLst/>
          </a:prstGeom>
        </p:spPr>
        <p:txBody>
          <a:bodyPr vert="horz" lIns="91440" tIns="45720" rIns="91440" bIns="45720" rtlCol="0">
            <a:normAutofit/>
          </a:bodyPr>
          <a:lstStyle/>
          <a:p>
            <a:pPr algn="ctr">
              <a:lnSpc>
                <a:spcPct val="90000"/>
              </a:lnSpc>
              <a:spcBef>
                <a:spcPts val="1000"/>
              </a:spcBef>
              <a:spcAft>
                <a:spcPts val="600"/>
              </a:spcAft>
            </a:pPr>
            <a:r>
              <a:rPr lang="en-US" sz="2800" b="1" dirty="0">
                <a:solidFill>
                  <a:srgbClr val="FFFFFF"/>
                </a:solidFill>
                <a:latin typeface="Arial" panose="020B0604020202020204" pitchFamily="34" charset="0"/>
                <a:cs typeface="Arial" panose="020B0604020202020204" pitchFamily="34" charset="0"/>
              </a:rPr>
              <a:t>PLAYS WELL WITH OTHERS  IN THE GARDEN!</a:t>
            </a:r>
          </a:p>
        </p:txBody>
      </p:sp>
    </p:spTree>
    <p:extLst>
      <p:ext uri="{BB962C8B-B14F-4D97-AF65-F5344CB8AC3E}">
        <p14:creationId xmlns:p14="http://schemas.microsoft.com/office/powerpoint/2010/main" val="2113626543"/>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8" name="Rectangle 7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AECFADC-7C57-DE48-9775-6E000049EB37}"/>
              </a:ext>
            </a:extLst>
          </p:cNvPr>
          <p:cNvSpPr>
            <a:spLocks noGrp="1"/>
          </p:cNvSpPr>
          <p:nvPr>
            <p:ph type="title"/>
          </p:nvPr>
        </p:nvSpPr>
        <p:spPr>
          <a:xfrm>
            <a:off x="734664" y="930530"/>
            <a:ext cx="3361677" cy="3275019"/>
          </a:xfrm>
        </p:spPr>
        <p:txBody>
          <a:bodyPr vert="horz" lIns="91440" tIns="45720" rIns="91440" bIns="45720" rtlCol="0" anchor="ctr">
            <a:normAutofit/>
          </a:bodyPr>
          <a:lstStyle/>
          <a:p>
            <a:br>
              <a:rPr lang="en-US" sz="5000" dirty="0">
                <a:solidFill>
                  <a:srgbClr val="FFFFFF"/>
                </a:solidFill>
              </a:rPr>
            </a:br>
            <a:r>
              <a:rPr lang="en-US" sz="5000" b="1" dirty="0">
                <a:solidFill>
                  <a:srgbClr val="FFFFFF"/>
                </a:solidFill>
              </a:rPr>
              <a:t>Seersucker sedge </a:t>
            </a:r>
            <a:r>
              <a:rPr lang="en-US" sz="5000" b="1" dirty="0" err="1">
                <a:solidFill>
                  <a:srgbClr val="FFFFFF"/>
                </a:solidFill>
              </a:rPr>
              <a:t>en</a:t>
            </a:r>
            <a:r>
              <a:rPr lang="en-US" sz="5000" b="1" dirty="0">
                <a:solidFill>
                  <a:srgbClr val="FFFFFF"/>
                </a:solidFill>
              </a:rPr>
              <a:t> masse</a:t>
            </a:r>
          </a:p>
        </p:txBody>
      </p:sp>
      <p:sp>
        <p:nvSpPr>
          <p:cNvPr id="3079" name="Rectangle 74">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3">
            <a:extLst>
              <a:ext uri="{FF2B5EF4-FFF2-40B4-BE49-F238E27FC236}">
                <a16:creationId xmlns:a16="http://schemas.microsoft.com/office/drawing/2014/main" id="{50A66DC0-6C7E-D74A-889B-9186B2759576}"/>
              </a:ext>
            </a:extLst>
          </p:cNvPr>
          <p:cNvSpPr>
            <a:spLocks noGrp="1"/>
          </p:cNvSpPr>
          <p:nvPr>
            <p:ph idx="1"/>
          </p:nvPr>
        </p:nvSpPr>
        <p:spPr>
          <a:xfrm>
            <a:off x="614039" y="5119223"/>
            <a:ext cx="2254664" cy="1022860"/>
          </a:xfrm>
        </p:spPr>
        <p:txBody>
          <a:bodyPr vert="horz" lIns="91440" tIns="45720" rIns="91440" bIns="45720" rtlCol="0" anchor="ctr">
            <a:normAutofit/>
          </a:bodyPr>
          <a:lstStyle/>
          <a:p>
            <a:pPr marL="0" indent="0">
              <a:buNone/>
            </a:pPr>
            <a:r>
              <a:rPr lang="en-US" sz="1900" dirty="0">
                <a:solidFill>
                  <a:srgbClr val="FFFFFF"/>
                </a:solidFill>
              </a:rPr>
              <a:t>Photo: Sean James</a:t>
            </a:r>
          </a:p>
        </p:txBody>
      </p:sp>
      <p:sp>
        <p:nvSpPr>
          <p:cNvPr id="77" name="Rectangle 7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3E5B45"/>
          </a:solidFill>
          <a:ln w="25400">
            <a:solidFill>
              <a:srgbClr val="3E5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3076" name="Picture 4">
            <a:extLst>
              <a:ext uri="{FF2B5EF4-FFF2-40B4-BE49-F238E27FC236}">
                <a16:creationId xmlns:a16="http://schemas.microsoft.com/office/drawing/2014/main" id="{6B78EC37-D545-7A41-889F-5AD1842197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311" b="2"/>
          <a:stretch/>
        </p:blipFill>
        <p:spPr bwMode="auto">
          <a:xfrm>
            <a:off x="4517401" y="450221"/>
            <a:ext cx="7203993" cy="5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295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1EE1-4B2E-A147-8210-849005D6E25A}"/>
              </a:ext>
            </a:extLst>
          </p:cNvPr>
          <p:cNvSpPr>
            <a:spLocks noGrp="1"/>
          </p:cNvSpPr>
          <p:nvPr>
            <p:ph type="title"/>
          </p:nvPr>
        </p:nvSpPr>
        <p:spPr>
          <a:xfrm>
            <a:off x="6384471" y="590428"/>
            <a:ext cx="5255999" cy="1325563"/>
          </a:xfrm>
        </p:spPr>
        <p:txBody>
          <a:bodyPr vert="horz" lIns="91440" tIns="45720" rIns="91440" bIns="45720" rtlCol="0" anchor="ctr">
            <a:noAutofit/>
          </a:bodyPr>
          <a:lstStyle/>
          <a:p>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Carex</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platyphylla</a:t>
            </a:r>
            <a:r>
              <a:rPr lang="en-US" sz="3600" b="1" i="1" dirty="0">
                <a:latin typeface="Arial" panose="020B0604020202020204" pitchFamily="34" charset="0"/>
                <a:cs typeface="Arial" panose="020B0604020202020204" pitchFamily="34" charset="0"/>
              </a:rPr>
              <a:t> </a:t>
            </a:r>
            <a:br>
              <a:rPr lang="en-US" sz="2800" b="1" i="1" dirty="0">
                <a:latin typeface="Arial" panose="020B0604020202020204" pitchFamily="34" charset="0"/>
                <a:cs typeface="Arial" panose="020B0604020202020204" pitchFamily="34" charset="0"/>
              </a:rPr>
            </a:br>
            <a:br>
              <a:rPr lang="en-US" sz="2800" b="1" i="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Silver or broad-leaved sedge</a:t>
            </a:r>
          </a:p>
        </p:txBody>
      </p:sp>
      <p:sp>
        <p:nvSpPr>
          <p:cNvPr id="135" name="Freeform: Shape 13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928F8D93-5216-E044-B7B1-380D0D5D544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619" r="-2" b="-2"/>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B73D92-B28F-3B42-BB3B-CDEAE8202151}"/>
              </a:ext>
            </a:extLst>
          </p:cNvPr>
          <p:cNvSpPr txBox="1"/>
          <p:nvPr/>
        </p:nvSpPr>
        <p:spPr>
          <a:xfrm>
            <a:off x="6233276" y="2131374"/>
            <a:ext cx="5637709" cy="443198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Height: 1’</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Leaves: 1” wide, 1’ long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Color: shiny, green to powder blue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Clumping habit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Soil: moist to dry, well-drained</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Native to upland forests, M, P regions</a:t>
            </a:r>
          </a:p>
          <a:p>
            <a:endParaRPr lang="en-US" dirty="0"/>
          </a:p>
        </p:txBody>
      </p:sp>
    </p:spTree>
    <p:extLst>
      <p:ext uri="{BB962C8B-B14F-4D97-AF65-F5344CB8AC3E}">
        <p14:creationId xmlns:p14="http://schemas.microsoft.com/office/powerpoint/2010/main" val="4149574311"/>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5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49C7AA-3FFF-BD4D-9259-5A54C5755FA5}"/>
              </a:ext>
            </a:extLst>
          </p:cNvPr>
          <p:cNvSpPr>
            <a:spLocks noGrp="1"/>
          </p:cNvSpPr>
          <p:nvPr>
            <p:ph type="title"/>
          </p:nvPr>
        </p:nvSpPr>
        <p:spPr>
          <a:xfrm>
            <a:off x="8687687" y="1067238"/>
            <a:ext cx="3422668" cy="5790762"/>
          </a:xfrm>
        </p:spPr>
        <p:txBody>
          <a:bodyPr vert="horz" lIns="91440" tIns="45720" rIns="91440" bIns="45720" rtlCol="0" anchor="ctr">
            <a:normAutofit fontScale="90000"/>
          </a:bodyPr>
          <a:lstStyle/>
          <a:p>
            <a:r>
              <a:rPr lang="en-US" sz="2700" dirty="0">
                <a:solidFill>
                  <a:srgbClr val="FFFFFF"/>
                </a:solidFill>
                <a:latin typeface="Arial" panose="020B0604020202020204" pitchFamily="34" charset="0"/>
                <a:cs typeface="Arial" panose="020B0604020202020204" pitchFamily="34" charset="0"/>
              </a:rPr>
              <a:t>Shade- part shade</a:t>
            </a:r>
            <a:br>
              <a:rPr lang="en-US" sz="2700" dirty="0">
                <a:solidFill>
                  <a:srgbClr val="FFFFFF"/>
                </a:solidFill>
                <a:latin typeface="Arial" panose="020B0604020202020204" pitchFamily="34" charset="0"/>
                <a:cs typeface="Arial" panose="020B0604020202020204" pitchFamily="34" charset="0"/>
              </a:rPr>
            </a:br>
            <a:br>
              <a:rPr lang="en-US" sz="2700" dirty="0">
                <a:solidFill>
                  <a:srgbClr val="FFFFFF"/>
                </a:solidFill>
                <a:latin typeface="Arial" panose="020B0604020202020204" pitchFamily="34" charset="0"/>
                <a:cs typeface="Arial" panose="020B0604020202020204" pitchFamily="34" charset="0"/>
              </a:rPr>
            </a:br>
            <a:r>
              <a:rPr lang="en-US" sz="2700" dirty="0">
                <a:solidFill>
                  <a:srgbClr val="FFFFFF"/>
                </a:solidFill>
                <a:latin typeface="Arial" panose="020B0604020202020204" pitchFamily="34" charset="0"/>
                <a:cs typeface="Arial" panose="020B0604020202020204" pitchFamily="34" charset="0"/>
              </a:rPr>
              <a:t>Tolerates drought, alkaline soil</a:t>
            </a:r>
            <a:br>
              <a:rPr lang="en-US" sz="2700" dirty="0">
                <a:solidFill>
                  <a:srgbClr val="FFFFFF"/>
                </a:solidFill>
                <a:latin typeface="Arial" panose="020B0604020202020204" pitchFamily="34" charset="0"/>
                <a:cs typeface="Arial" panose="020B0604020202020204" pitchFamily="34" charset="0"/>
              </a:rPr>
            </a:br>
            <a:br>
              <a:rPr lang="en-US" sz="2700" dirty="0">
                <a:solidFill>
                  <a:srgbClr val="FFFFFF"/>
                </a:solidFill>
                <a:latin typeface="Arial" panose="020B0604020202020204" pitchFamily="34" charset="0"/>
                <a:cs typeface="Arial" panose="020B0604020202020204" pitchFamily="34" charset="0"/>
              </a:rPr>
            </a:br>
            <a:r>
              <a:rPr lang="en-US" sz="2700" dirty="0">
                <a:solidFill>
                  <a:srgbClr val="FFFFFF"/>
                </a:solidFill>
                <a:latin typeface="Arial" panose="020B0604020202020204" pitchFamily="34" charset="0"/>
                <a:cs typeface="Arial" panose="020B0604020202020204" pitchFamily="34" charset="0"/>
              </a:rPr>
              <a:t>Use: edger, groundcover in shade</a:t>
            </a:r>
            <a:br>
              <a:rPr lang="en-US" sz="2700" dirty="0">
                <a:solidFill>
                  <a:srgbClr val="FFFFFF"/>
                </a:solidFill>
                <a:latin typeface="Arial" panose="020B0604020202020204" pitchFamily="34" charset="0"/>
                <a:cs typeface="Arial" panose="020B0604020202020204" pitchFamily="34" charset="0"/>
              </a:rPr>
            </a:br>
            <a:br>
              <a:rPr lang="en-US" sz="2700" dirty="0">
                <a:solidFill>
                  <a:srgbClr val="FFFFFF"/>
                </a:solidFill>
                <a:latin typeface="Arial" panose="020B0604020202020204" pitchFamily="34" charset="0"/>
                <a:cs typeface="Arial" panose="020B0604020202020204" pitchFamily="34" charset="0"/>
              </a:rPr>
            </a:br>
            <a:r>
              <a:rPr lang="en-US" sz="2700" dirty="0">
                <a:solidFill>
                  <a:srgbClr val="FFFFFF"/>
                </a:solidFill>
                <a:latin typeface="Arial" panose="020B0604020202020204" pitchFamily="34" charset="0"/>
                <a:cs typeface="Arial" panose="020B0604020202020204" pitchFamily="34" charset="0"/>
              </a:rPr>
              <a:t>Replace: Hosta, Liriope</a:t>
            </a:r>
            <a:br>
              <a:rPr lang="en-US" sz="2700" dirty="0">
                <a:solidFill>
                  <a:srgbClr val="FFFFFF"/>
                </a:solidFill>
                <a:latin typeface="Arial" panose="020B0604020202020204" pitchFamily="34" charset="0"/>
                <a:cs typeface="Arial" panose="020B0604020202020204" pitchFamily="34" charset="0"/>
              </a:rPr>
            </a:br>
            <a:br>
              <a:rPr lang="en-US" sz="2700" dirty="0">
                <a:solidFill>
                  <a:srgbClr val="FFFFFF"/>
                </a:solidFill>
                <a:latin typeface="Arial" panose="020B0604020202020204" pitchFamily="34" charset="0"/>
                <a:cs typeface="Arial" panose="020B0604020202020204" pitchFamily="34" charset="0"/>
              </a:rPr>
            </a:br>
            <a:r>
              <a:rPr lang="en-US" sz="2700" dirty="0">
                <a:solidFill>
                  <a:srgbClr val="FFFFFF"/>
                </a:solidFill>
                <a:latin typeface="Arial" panose="020B0604020202020204" pitchFamily="34" charset="0"/>
                <a:cs typeface="Arial" panose="020B0604020202020204" pitchFamily="34" charset="0"/>
              </a:rPr>
              <a:t>Deer resistant</a:t>
            </a:r>
            <a:br>
              <a:rPr lang="en-US" sz="2700" dirty="0">
                <a:solidFill>
                  <a:srgbClr val="FFFFFF"/>
                </a:solidFill>
                <a:latin typeface="Arial" panose="020B0604020202020204" pitchFamily="34" charset="0"/>
                <a:cs typeface="Arial" panose="020B0604020202020204" pitchFamily="34" charset="0"/>
              </a:rPr>
            </a:br>
            <a:br>
              <a:rPr lang="en-US" sz="2700" dirty="0">
                <a:solidFill>
                  <a:srgbClr val="FFFFFF"/>
                </a:solidFill>
                <a:latin typeface="Arial" panose="020B0604020202020204" pitchFamily="34" charset="0"/>
                <a:cs typeface="Arial" panose="020B0604020202020204" pitchFamily="34" charset="0"/>
              </a:rPr>
            </a:br>
            <a:r>
              <a:rPr lang="en-US" sz="2700" dirty="0">
                <a:solidFill>
                  <a:srgbClr val="FFFFFF"/>
                </a:solidFill>
                <a:latin typeface="Arial" panose="020B0604020202020204" pitchFamily="34" charset="0"/>
                <a:cs typeface="Arial" panose="020B0604020202020204" pitchFamily="34" charset="0"/>
              </a:rPr>
              <a:t>Trim evergreen leaves in late winter</a:t>
            </a:r>
            <a:br>
              <a:rPr lang="en-US" sz="2700" dirty="0">
                <a:solidFill>
                  <a:srgbClr val="FFFFFF"/>
                </a:solidFill>
                <a:latin typeface="Arial" panose="020B0604020202020204" pitchFamily="34" charset="0"/>
                <a:cs typeface="Arial" panose="020B0604020202020204" pitchFamily="34" charset="0"/>
              </a:rPr>
            </a:br>
            <a:br>
              <a:rPr lang="en-US" sz="2700" dirty="0">
                <a:solidFill>
                  <a:srgbClr val="FFFFFF"/>
                </a:solidFill>
                <a:latin typeface="Arial" panose="020B0604020202020204" pitchFamily="34" charset="0"/>
                <a:cs typeface="Arial" panose="020B0604020202020204" pitchFamily="34" charset="0"/>
              </a:rPr>
            </a:br>
            <a:br>
              <a:rPr lang="en-US" sz="3600" dirty="0">
                <a:solidFill>
                  <a:srgbClr val="FFFFFF"/>
                </a:solidFill>
                <a:latin typeface="Arial" panose="020B0604020202020204" pitchFamily="34" charset="0"/>
                <a:cs typeface="Arial" panose="020B0604020202020204" pitchFamily="34" charset="0"/>
              </a:rPr>
            </a:br>
            <a:endParaRPr lang="en-US" sz="3600" dirty="0">
              <a:solidFill>
                <a:srgbClr val="FFFFFF"/>
              </a:solidFill>
              <a:latin typeface="Arial" panose="020B0604020202020204" pitchFamily="34" charset="0"/>
              <a:cs typeface="Arial" panose="020B0604020202020204" pitchFamily="34" charset="0"/>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8A0642CA-1CD4-C74F-ACB9-71ECB17D4DB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7" r="3" b="3"/>
          <a:stretch/>
        </p:blipFill>
        <p:spPr bwMode="auto">
          <a:xfrm>
            <a:off x="1169682" y="1067238"/>
            <a:ext cx="6708226" cy="4502915"/>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4FC08F-9620-7E4E-811E-BD37EDF78B9C}"/>
              </a:ext>
            </a:extLst>
          </p:cNvPr>
          <p:cNvSpPr txBox="1"/>
          <p:nvPr/>
        </p:nvSpPr>
        <p:spPr>
          <a:xfrm>
            <a:off x="3703320" y="5852160"/>
            <a:ext cx="1659750" cy="369332"/>
          </a:xfrm>
          <a:prstGeom prst="rect">
            <a:avLst/>
          </a:prstGeom>
          <a:noFill/>
        </p:spPr>
        <p:txBody>
          <a:bodyPr wrap="none" rtlCol="0">
            <a:spAutoFit/>
          </a:bodyPr>
          <a:lstStyle/>
          <a:p>
            <a:r>
              <a:rPr lang="en-US" dirty="0"/>
              <a:t>Charles </a:t>
            </a:r>
            <a:r>
              <a:rPr lang="en-US" dirty="0" err="1"/>
              <a:t>Gleaves</a:t>
            </a:r>
            <a:endParaRPr lang="en-US" dirty="0"/>
          </a:p>
        </p:txBody>
      </p:sp>
    </p:spTree>
    <p:extLst>
      <p:ext uri="{BB962C8B-B14F-4D97-AF65-F5344CB8AC3E}">
        <p14:creationId xmlns:p14="http://schemas.microsoft.com/office/powerpoint/2010/main" val="3328734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126" name="Rectangle 7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51C99A-54B0-E04D-842C-5E40F679BB71}"/>
              </a:ext>
            </a:extLst>
          </p:cNvPr>
          <p:cNvSpPr>
            <a:spLocks noGrp="1"/>
          </p:cNvSpPr>
          <p:nvPr>
            <p:ph type="title"/>
          </p:nvPr>
        </p:nvSpPr>
        <p:spPr>
          <a:xfrm>
            <a:off x="6688182" y="489617"/>
            <a:ext cx="4887685" cy="1777419"/>
          </a:xfrm>
        </p:spPr>
        <p:txBody>
          <a:bodyPr anchor="b">
            <a:normAutofit/>
          </a:bodyPr>
          <a:lstStyle/>
          <a:p>
            <a:r>
              <a:rPr lang="en-US" sz="4000" b="1" dirty="0">
                <a:latin typeface="Arial" panose="020B0604020202020204" pitchFamily="34" charset="0"/>
                <a:cs typeface="Arial" panose="020B0604020202020204" pitchFamily="34" charset="0"/>
              </a:rPr>
              <a:t>Silver sedge</a:t>
            </a:r>
          </a:p>
        </p:txBody>
      </p:sp>
      <p:pic>
        <p:nvPicPr>
          <p:cNvPr id="5124" name="Picture 4" descr="Carex platyphylla (Broadleaf sedge) #18862">
            <a:extLst>
              <a:ext uri="{FF2B5EF4-FFF2-40B4-BE49-F238E27FC236}">
                <a16:creationId xmlns:a16="http://schemas.microsoft.com/office/drawing/2014/main" id="{4ADE0588-33F6-9B40-963F-B91154AD62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42" r="2" b="4332"/>
          <a:stretch/>
        </p:blipFill>
        <p:spPr bwMode="auto">
          <a:xfrm>
            <a:off x="391903" y="573678"/>
            <a:ext cx="5103206" cy="5710645"/>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BC9EB1-5C87-9A4B-9BA7-E4968FDD8961}"/>
              </a:ext>
            </a:extLst>
          </p:cNvPr>
          <p:cNvSpPr>
            <a:spLocks noGrp="1"/>
          </p:cNvSpPr>
          <p:nvPr>
            <p:ph idx="1"/>
          </p:nvPr>
        </p:nvSpPr>
        <p:spPr>
          <a:xfrm>
            <a:off x="6096000" y="2490082"/>
            <a:ext cx="5479867" cy="3210179"/>
          </a:xfrm>
        </p:spPr>
        <p:txBody>
          <a:bodyPr anchor="t">
            <a:normAutofit fontScale="92500"/>
          </a:bodyPr>
          <a:lstStyle/>
          <a:p>
            <a:r>
              <a:rPr lang="en-US" b="1" dirty="0">
                <a:latin typeface="Arial" panose="020B0604020202020204" pitchFamily="34" charset="0"/>
                <a:cs typeface="Arial" panose="020B0604020202020204" pitchFamily="34" charset="0"/>
              </a:rPr>
              <a:t>Bloom: purple, June</a:t>
            </a:r>
          </a:p>
          <a:p>
            <a:r>
              <a:rPr lang="en-US" b="1" dirty="0">
                <a:latin typeface="Arial" panose="020B0604020202020204" pitchFamily="34" charset="0"/>
                <a:cs typeface="Arial" panose="020B0604020202020204" pitchFamily="34" charset="0"/>
              </a:rPr>
              <a:t>Companion plants: columbine, crested iris,  Heuchera</a:t>
            </a:r>
          </a:p>
          <a:p>
            <a:r>
              <a:rPr lang="en-US" b="1" dirty="0">
                <a:latin typeface="Arial" panose="020B0604020202020204" pitchFamily="34" charset="0"/>
                <a:cs typeface="Arial" panose="020B0604020202020204" pitchFamily="34" charset="0"/>
              </a:rPr>
              <a:t>Divide in spring</a:t>
            </a:r>
          </a:p>
          <a:p>
            <a:r>
              <a:rPr lang="en-US" b="1" dirty="0">
                <a:latin typeface="Arial" panose="020B0604020202020204" pitchFamily="34" charset="0"/>
                <a:cs typeface="Arial" panose="020B0604020202020204" pitchFamily="34" charset="0"/>
              </a:rPr>
              <a:t>Seeds: song and game birds</a:t>
            </a:r>
          </a:p>
          <a:p>
            <a:r>
              <a:rPr lang="en-US" b="1" dirty="0">
                <a:latin typeface="Arial" panose="020B0604020202020204" pitchFamily="34" charset="0"/>
                <a:cs typeface="Arial" panose="020B0604020202020204" pitchFamily="34" charset="0"/>
              </a:rPr>
              <a:t>Host plant: 35 species of lepidoptera</a:t>
            </a:r>
          </a:p>
          <a:p>
            <a:pPr marL="0" indent="0">
              <a:buNone/>
            </a:pPr>
            <a:endParaRPr lang="en-US" sz="2000" dirty="0"/>
          </a:p>
        </p:txBody>
      </p:sp>
      <p:sp>
        <p:nvSpPr>
          <p:cNvPr id="5" name="TextBox 4">
            <a:extLst>
              <a:ext uri="{FF2B5EF4-FFF2-40B4-BE49-F238E27FC236}">
                <a16:creationId xmlns:a16="http://schemas.microsoft.com/office/drawing/2014/main" id="{3DF08DA6-CA77-0348-BD1E-7B9F76CADD81}"/>
              </a:ext>
            </a:extLst>
          </p:cNvPr>
          <p:cNvSpPr txBox="1"/>
          <p:nvPr/>
        </p:nvSpPr>
        <p:spPr>
          <a:xfrm>
            <a:off x="1892593" y="5847903"/>
            <a:ext cx="2441694"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Stephen Bloodworth</a:t>
            </a:r>
          </a:p>
        </p:txBody>
      </p:sp>
      <p:sp>
        <p:nvSpPr>
          <p:cNvPr id="4" name="TextBox 3">
            <a:extLst>
              <a:ext uri="{FF2B5EF4-FFF2-40B4-BE49-F238E27FC236}">
                <a16:creationId xmlns:a16="http://schemas.microsoft.com/office/drawing/2014/main" id="{E35F52D0-8E65-834D-A3DC-A5C2D331F1F1}"/>
              </a:ext>
            </a:extLst>
          </p:cNvPr>
          <p:cNvSpPr txBox="1"/>
          <p:nvPr/>
        </p:nvSpPr>
        <p:spPr>
          <a:xfrm>
            <a:off x="4184071" y="2687780"/>
            <a:ext cx="595035" cy="584775"/>
          </a:xfrm>
          <a:prstGeom prst="rect">
            <a:avLst/>
          </a:prstGeom>
          <a:noFill/>
        </p:spPr>
        <p:txBody>
          <a:bodyPr wrap="none" rtlCol="0">
            <a:spAutoFit/>
          </a:bodyPr>
          <a:lstStyle/>
          <a:p>
            <a:r>
              <a:rPr lang="en-US" sz="3200" b="1" dirty="0"/>
              <a:t>♂</a:t>
            </a:r>
          </a:p>
        </p:txBody>
      </p:sp>
      <p:sp>
        <p:nvSpPr>
          <p:cNvPr id="6" name="TextBox 5">
            <a:extLst>
              <a:ext uri="{FF2B5EF4-FFF2-40B4-BE49-F238E27FC236}">
                <a16:creationId xmlns:a16="http://schemas.microsoft.com/office/drawing/2014/main" id="{756BBE74-A991-DD43-AA0A-03244182EC97}"/>
              </a:ext>
            </a:extLst>
          </p:cNvPr>
          <p:cNvSpPr txBox="1"/>
          <p:nvPr/>
        </p:nvSpPr>
        <p:spPr>
          <a:xfrm>
            <a:off x="1413162" y="4277589"/>
            <a:ext cx="595035" cy="584775"/>
          </a:xfrm>
          <a:prstGeom prst="rect">
            <a:avLst/>
          </a:prstGeom>
          <a:noFill/>
        </p:spPr>
        <p:txBody>
          <a:bodyPr wrap="none" rtlCol="0">
            <a:spAutoFit/>
          </a:bodyPr>
          <a:lstStyle/>
          <a:p>
            <a:r>
              <a:rPr lang="en-US" sz="3200" b="1" dirty="0">
                <a:cs typeface="Arial" panose="020B0604020202020204" pitchFamily="34" charset="0"/>
              </a:rPr>
              <a:t>♀</a:t>
            </a:r>
          </a:p>
        </p:txBody>
      </p:sp>
    </p:spTree>
    <p:extLst>
      <p:ext uri="{BB962C8B-B14F-4D97-AF65-F5344CB8AC3E}">
        <p14:creationId xmlns:p14="http://schemas.microsoft.com/office/powerpoint/2010/main" val="344587181"/>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7" name="Rectangle 7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B6067BA-D1C6-3347-992A-C2D1126DAA1B}"/>
              </a:ext>
            </a:extLst>
          </p:cNvPr>
          <p:cNvSpPr>
            <a:spLocks noGrp="1"/>
          </p:cNvSpPr>
          <p:nvPr>
            <p:ph type="title"/>
          </p:nvPr>
        </p:nvSpPr>
        <p:spPr>
          <a:xfrm>
            <a:off x="734664" y="930530"/>
            <a:ext cx="3361677" cy="3275019"/>
          </a:xfrm>
        </p:spPr>
        <p:txBody>
          <a:bodyPr vert="horz" lIns="91440" tIns="45720" rIns="91440" bIns="45720" rtlCol="0" anchor="ctr">
            <a:normAutofit/>
          </a:bodyPr>
          <a:lstStyle/>
          <a:p>
            <a:r>
              <a:rPr lang="en-US" sz="4000" b="1" dirty="0">
                <a:solidFill>
                  <a:srgbClr val="FFFFFF"/>
                </a:solidFill>
                <a:latin typeface="Arial" panose="020B0604020202020204" pitchFamily="34" charset="0"/>
                <a:cs typeface="Arial" panose="020B0604020202020204" pitchFamily="34" charset="0"/>
              </a:rPr>
              <a:t>Silver sedge</a:t>
            </a:r>
            <a:br>
              <a:rPr lang="en-US" sz="5000" dirty="0">
                <a:solidFill>
                  <a:srgbClr val="FFFFFF"/>
                </a:solidFill>
              </a:rPr>
            </a:br>
            <a:br>
              <a:rPr lang="en-US" sz="5000" dirty="0">
                <a:solidFill>
                  <a:srgbClr val="FFFFFF"/>
                </a:solidFill>
              </a:rPr>
            </a:br>
            <a:r>
              <a:rPr lang="en-US" sz="2400" b="1" dirty="0">
                <a:solidFill>
                  <a:srgbClr val="FFFFFF"/>
                </a:solidFill>
                <a:latin typeface="Arial" panose="020B0604020202020204" pitchFamily="34" charset="0"/>
                <a:cs typeface="Arial" panose="020B0604020202020204" pitchFamily="34" charset="0"/>
              </a:rPr>
              <a:t>Photo:</a:t>
            </a:r>
            <a:br>
              <a:rPr lang="en-US" sz="2400" b="1" dirty="0">
                <a:solidFill>
                  <a:srgbClr val="FFFFFF"/>
                </a:solidFill>
                <a:latin typeface="Arial" panose="020B0604020202020204" pitchFamily="34" charset="0"/>
                <a:cs typeface="Arial" panose="020B0604020202020204" pitchFamily="34" charset="0"/>
              </a:rPr>
            </a:br>
            <a:r>
              <a:rPr lang="en-US" sz="2400" b="1" dirty="0">
                <a:solidFill>
                  <a:srgbClr val="FFFFFF"/>
                </a:solidFill>
                <a:latin typeface="Arial" panose="020B0604020202020204" pitchFamily="34" charset="0"/>
                <a:cs typeface="Arial" panose="020B0604020202020204" pitchFamily="34" charset="0"/>
              </a:rPr>
              <a:t>Betty Truax</a:t>
            </a:r>
          </a:p>
        </p:txBody>
      </p:sp>
      <p:sp>
        <p:nvSpPr>
          <p:cNvPr id="73" name="Rectangle 7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7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513127"/>
          </a:solidFill>
          <a:ln w="25400">
            <a:solidFill>
              <a:srgbClr val="513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4098" name="Picture 2" descr="Plant Carex platyphylla by Betty Truax in Indigo Lane Gardens - Betty's  Personal Garden | Plants Map">
            <a:extLst>
              <a:ext uri="{FF2B5EF4-FFF2-40B4-BE49-F238E27FC236}">
                <a16:creationId xmlns:a16="http://schemas.microsoft.com/office/drawing/2014/main" id="{D77839AB-D494-2C40-ABF8-749AB76367A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233" r="1078" b="2"/>
          <a:stretch/>
        </p:blipFill>
        <p:spPr bwMode="auto">
          <a:xfrm>
            <a:off x="4517401" y="450221"/>
            <a:ext cx="7203993" cy="5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354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Why Birds Need Native Trees">
            <a:extLst>
              <a:ext uri="{FF2B5EF4-FFF2-40B4-BE49-F238E27FC236}">
                <a16:creationId xmlns:a16="http://schemas.microsoft.com/office/drawing/2014/main" id="{015FA8AC-0ACC-2446-8028-D0A1579A367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341"/>
          <a:stretch/>
        </p:blipFill>
        <p:spPr bwMode="auto">
          <a:xfrm>
            <a:off x="7364078" y="-18"/>
            <a:ext cx="4827922" cy="6858018"/>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small bird sitting on grass&#10;&#10;Description automatically generated">
            <a:extLst>
              <a:ext uri="{FF2B5EF4-FFF2-40B4-BE49-F238E27FC236}">
                <a16:creationId xmlns:a16="http://schemas.microsoft.com/office/drawing/2014/main" id="{BA0306A1-E055-EC4E-BDE3-614F21A6D609}"/>
              </a:ext>
            </a:extLst>
          </p:cNvPr>
          <p:cNvPicPr>
            <a:picLocks noChangeAspect="1"/>
          </p:cNvPicPr>
          <p:nvPr/>
        </p:nvPicPr>
        <p:blipFill rotWithShape="1">
          <a:blip r:embed="rId3"/>
          <a:srcRect l="19271" r="21711" b="1"/>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76" name="Freeform: Shape 7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8" name="Freeform: Shape 7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F7E1FA-E667-994F-8677-7A46D7D49218}"/>
              </a:ext>
            </a:extLst>
          </p:cNvPr>
          <p:cNvSpPr>
            <a:spLocks noGrp="1"/>
          </p:cNvSpPr>
          <p:nvPr>
            <p:ph type="title"/>
          </p:nvPr>
        </p:nvSpPr>
        <p:spPr>
          <a:xfrm>
            <a:off x="357870" y="914352"/>
            <a:ext cx="2804504" cy="1325563"/>
          </a:xfrm>
        </p:spPr>
        <p:txBody>
          <a:bodyPr vert="horz" lIns="91440" tIns="45720" rIns="91440" bIns="45720" rtlCol="0" anchor="ctr">
            <a:normAutofit/>
          </a:bodyPr>
          <a:lstStyle/>
          <a:p>
            <a:r>
              <a:rPr lang="en-US" sz="2800" b="1" kern="1200" dirty="0">
                <a:solidFill>
                  <a:schemeClr val="tx1"/>
                </a:solidFill>
                <a:latin typeface="Arial" panose="020B0604020202020204" pitchFamily="34" charset="0"/>
                <a:cs typeface="Arial" panose="020B0604020202020204" pitchFamily="34" charset="0"/>
              </a:rPr>
              <a:t>Don’t forget birds and their young! </a:t>
            </a:r>
          </a:p>
        </p:txBody>
      </p:sp>
      <p:sp>
        <p:nvSpPr>
          <p:cNvPr id="80" name="Rectangle 7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 name="Rectangle 8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D261D88-428B-3444-8852-5E50F6343B66}"/>
              </a:ext>
            </a:extLst>
          </p:cNvPr>
          <p:cNvSpPr txBox="1"/>
          <p:nvPr/>
        </p:nvSpPr>
        <p:spPr>
          <a:xfrm>
            <a:off x="448056" y="2258171"/>
            <a:ext cx="2804504" cy="391879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CE62E621-89BB-2748-B3B3-A7518401E6F5}"/>
              </a:ext>
            </a:extLst>
          </p:cNvPr>
          <p:cNvSpPr txBox="1"/>
          <p:nvPr/>
        </p:nvSpPr>
        <p:spPr>
          <a:xfrm>
            <a:off x="4793019" y="4610244"/>
            <a:ext cx="6725232" cy="1714500"/>
          </a:xfrm>
          <a:prstGeom prst="rect">
            <a:avLst/>
          </a:prstGeom>
        </p:spPr>
        <p:txBody>
          <a:bodyPr vert="horz" lIns="91440" tIns="45720" rIns="91440" bIns="45720" rtlCol="0" anchor="ctr">
            <a:normAutofit/>
          </a:bodyPr>
          <a:lstStyle/>
          <a:p>
            <a:pPr>
              <a:lnSpc>
                <a:spcPct val="90000"/>
              </a:lnSpc>
              <a:spcAft>
                <a:spcPts val="600"/>
              </a:spcAft>
            </a:pPr>
            <a:endParaRPr lang="en-US" sz="1700" dirty="0"/>
          </a:p>
        </p:txBody>
      </p:sp>
      <p:sp>
        <p:nvSpPr>
          <p:cNvPr id="8" name="TextBox 7">
            <a:extLst>
              <a:ext uri="{FF2B5EF4-FFF2-40B4-BE49-F238E27FC236}">
                <a16:creationId xmlns:a16="http://schemas.microsoft.com/office/drawing/2014/main" id="{248D95E0-DAA1-2445-A718-D38ED0AFFFBF}"/>
              </a:ext>
            </a:extLst>
          </p:cNvPr>
          <p:cNvSpPr txBox="1"/>
          <p:nvPr/>
        </p:nvSpPr>
        <p:spPr>
          <a:xfrm>
            <a:off x="5234290" y="6442368"/>
            <a:ext cx="1236236" cy="369332"/>
          </a:xfrm>
          <a:prstGeom prst="rect">
            <a:avLst/>
          </a:prstGeom>
          <a:noFill/>
        </p:spPr>
        <p:txBody>
          <a:bodyPr wrap="none" rtlCol="0">
            <a:spAutoFit/>
          </a:bodyPr>
          <a:lstStyle/>
          <a:p>
            <a:r>
              <a:rPr lang="en-US" b="1" dirty="0"/>
              <a:t>Janet Allen</a:t>
            </a:r>
          </a:p>
        </p:txBody>
      </p:sp>
    </p:spTree>
    <p:extLst>
      <p:ext uri="{BB962C8B-B14F-4D97-AF65-F5344CB8AC3E}">
        <p14:creationId xmlns:p14="http://schemas.microsoft.com/office/powerpoint/2010/main" val="1389825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F3C960C9-CC66-1047-952C-44A4761072F2}"/>
              </a:ext>
            </a:extLst>
          </p:cNvPr>
          <p:cNvSpPr>
            <a:spLocks noGrp="1"/>
          </p:cNvSpPr>
          <p:nvPr>
            <p:ph type="title"/>
          </p:nvPr>
        </p:nvSpPr>
        <p:spPr>
          <a:xfrm>
            <a:off x="734664" y="930530"/>
            <a:ext cx="3361677" cy="3275019"/>
          </a:xfrm>
        </p:spPr>
        <p:txBody>
          <a:bodyPr vert="horz" lIns="91440" tIns="45720" rIns="91440" bIns="45720" rtlCol="0" anchor="ctr">
            <a:normAutofit/>
          </a:bodyPr>
          <a:lstStyle/>
          <a:p>
            <a:r>
              <a:rPr lang="en-US" sz="5000" b="1" dirty="0" err="1">
                <a:solidFill>
                  <a:srgbClr val="FFFFFF"/>
                </a:solidFill>
              </a:rPr>
              <a:t>Carex</a:t>
            </a:r>
            <a:r>
              <a:rPr lang="en-US" sz="5000" b="1" dirty="0">
                <a:solidFill>
                  <a:srgbClr val="FFFFFF"/>
                </a:solidFill>
              </a:rPr>
              <a:t> </a:t>
            </a:r>
            <a:r>
              <a:rPr lang="en-US" sz="5000" b="1" dirty="0" err="1">
                <a:solidFill>
                  <a:srgbClr val="FFFFFF"/>
                </a:solidFill>
              </a:rPr>
              <a:t>grayi</a:t>
            </a:r>
            <a:endParaRPr lang="en-US" sz="5000" b="1" dirty="0">
              <a:solidFill>
                <a:srgbClr val="FFFFFF"/>
              </a:solidFill>
            </a:endParaRPr>
          </a:p>
        </p:txBody>
      </p:sp>
      <p:sp>
        <p:nvSpPr>
          <p:cNvPr id="73" name="Rectangle 7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7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3F7A36"/>
          </a:solidFill>
          <a:ln w="25400">
            <a:solidFill>
              <a:srgbClr val="3F7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5122" name="Picture 2" descr="Carex Grayi, Mace Sedge, Gray Sedge, Morning Star Sedge, Bur Sedge, Gray's Bur Sedge, Gray's Sedge, Ornamental grasses, Ornamental grass, Decorative grasses, grasses, perennial grasses">
            <a:extLst>
              <a:ext uri="{FF2B5EF4-FFF2-40B4-BE49-F238E27FC236}">
                <a16:creationId xmlns:a16="http://schemas.microsoft.com/office/drawing/2014/main" id="{989B8941-0166-7846-B2D9-BD9F0E2DC5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883" r="10704" b="1"/>
          <a:stretch/>
        </p:blipFill>
        <p:spPr bwMode="auto">
          <a:xfrm>
            <a:off x="4517401" y="450221"/>
            <a:ext cx="7203993" cy="5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983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251688-C1C3-9A47-A36E-CBD6A31CF253}"/>
              </a:ext>
            </a:extLst>
          </p:cNvPr>
          <p:cNvSpPr>
            <a:spLocks noGrp="1"/>
          </p:cNvSpPr>
          <p:nvPr>
            <p:ph type="title"/>
          </p:nvPr>
        </p:nvSpPr>
        <p:spPr>
          <a:xfrm>
            <a:off x="640080" y="184691"/>
            <a:ext cx="4368602" cy="1956841"/>
          </a:xfrm>
        </p:spPr>
        <p:txBody>
          <a:bodyPr anchor="b">
            <a:normAutofit/>
          </a:bodyPr>
          <a:lstStyle/>
          <a:p>
            <a:r>
              <a:rPr lang="en-US" sz="4800" b="1" dirty="0">
                <a:latin typeface="Arial" panose="020B0604020202020204" pitchFamily="34" charset="0"/>
                <a:cs typeface="Arial" panose="020B0604020202020204" pitchFamily="34" charset="0"/>
              </a:rPr>
              <a:t>Gray’s Sedge</a:t>
            </a:r>
          </a:p>
        </p:txBody>
      </p:sp>
      <p:sp>
        <p:nvSpPr>
          <p:cNvPr id="71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47FA79-F4FC-E741-8D0C-BF2E0A2772DF}"/>
              </a:ext>
            </a:extLst>
          </p:cNvPr>
          <p:cNvSpPr>
            <a:spLocks noGrp="1"/>
          </p:cNvSpPr>
          <p:nvPr>
            <p:ph idx="1"/>
          </p:nvPr>
        </p:nvSpPr>
        <p:spPr>
          <a:xfrm>
            <a:off x="358588" y="2872899"/>
            <a:ext cx="4951589" cy="3320668"/>
          </a:xfrm>
        </p:spPr>
        <p:txBody>
          <a:bodyPr>
            <a:noAutofit/>
          </a:bodyPr>
          <a:lstStyle/>
          <a:p>
            <a:r>
              <a:rPr lang="en-US" b="1" dirty="0">
                <a:latin typeface="Arial" panose="020B0604020202020204" pitchFamily="34" charset="0"/>
                <a:cs typeface="Arial" panose="020B0604020202020204" pitchFamily="34" charset="0"/>
              </a:rPr>
              <a:t>Sun to part shade</a:t>
            </a:r>
          </a:p>
          <a:p>
            <a:r>
              <a:rPr lang="en-US" b="1" dirty="0">
                <a:latin typeface="Arial" panose="020B0604020202020204" pitchFamily="34" charset="0"/>
                <a:cs typeface="Arial" panose="020B0604020202020204" pitchFamily="34" charset="0"/>
              </a:rPr>
              <a:t>Ht. 2-3’    Spread: 1-2’</a:t>
            </a:r>
          </a:p>
          <a:p>
            <a:r>
              <a:rPr lang="en-US" b="1" dirty="0">
                <a:latin typeface="Arial" panose="020B0604020202020204" pitchFamily="34" charset="0"/>
                <a:cs typeface="Arial" panose="020B0604020202020204" pitchFamily="34" charset="0"/>
              </a:rPr>
              <a:t>Clumping form</a:t>
            </a:r>
          </a:p>
          <a:p>
            <a:r>
              <a:rPr lang="en-US" b="1" dirty="0">
                <a:latin typeface="Arial" panose="020B0604020202020204" pitchFamily="34" charset="0"/>
                <a:cs typeface="Arial" panose="020B0604020202020204" pitchFamily="34" charset="0"/>
              </a:rPr>
              <a:t>Grass like foliage: semi-evergreen</a:t>
            </a:r>
          </a:p>
          <a:p>
            <a:r>
              <a:rPr lang="en-US" b="1" dirty="0">
                <a:latin typeface="Arial" panose="020B0604020202020204" pitchFamily="34" charset="0"/>
                <a:cs typeface="Arial" panose="020B0604020202020204" pitchFamily="34" charset="0"/>
              </a:rPr>
              <a:t>Soil: wet to moist,  tolerates temporary flooding</a:t>
            </a:r>
          </a:p>
        </p:txBody>
      </p:sp>
      <p:pic>
        <p:nvPicPr>
          <p:cNvPr id="7170" name="Picture 2" descr="Hoffman Nursery Plants">
            <a:extLst>
              <a:ext uri="{FF2B5EF4-FFF2-40B4-BE49-F238E27FC236}">
                <a16:creationId xmlns:a16="http://schemas.microsoft.com/office/drawing/2014/main" id="{C71BFCE9-1D8E-3544-B7CC-A45BA049EF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42" r="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3693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4A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E8DBF6-5746-D04F-9990-560FD3DD0DE4}"/>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Carex</a:t>
            </a: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grayi</a:t>
            </a:r>
            <a:endParaRPr lang="en-US" b="1" dirty="0">
              <a:solidFill>
                <a:srgbClr val="FFFFFF"/>
              </a:solidFill>
              <a:latin typeface="Arial" panose="020B0604020202020204" pitchFamily="34" charset="0"/>
              <a:cs typeface="Arial" panose="020B0604020202020204" pitchFamily="34" charset="0"/>
            </a:endParaRPr>
          </a:p>
        </p:txBody>
      </p:sp>
      <p:pic>
        <p:nvPicPr>
          <p:cNvPr id="8194" name="Picture 2" descr="Swamp Sparrow">
            <a:extLst>
              <a:ext uri="{FF2B5EF4-FFF2-40B4-BE49-F238E27FC236}">
                <a16:creationId xmlns:a16="http://schemas.microsoft.com/office/drawing/2014/main" id="{80FB42F2-F396-6341-A095-CDE46B6275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8"/>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8186DD4-5E6C-FA4E-9E3D-795FA00B0480}"/>
              </a:ext>
            </a:extLst>
          </p:cNvPr>
          <p:cNvSpPr>
            <a:spLocks noGrp="1"/>
          </p:cNvSpPr>
          <p:nvPr>
            <p:ph idx="1"/>
          </p:nvPr>
        </p:nvSpPr>
        <p:spPr>
          <a:xfrm>
            <a:off x="7582563" y="561110"/>
            <a:ext cx="3871495" cy="5831172"/>
          </a:xfrm>
        </p:spPr>
        <p:txBody>
          <a:bodyPr anchor="ctr">
            <a:normAutofit/>
          </a:bodyPr>
          <a:lstStyle/>
          <a:p>
            <a:r>
              <a:rPr lang="en-US" sz="2400" b="1" dirty="0">
                <a:solidFill>
                  <a:srgbClr val="FFFFFF"/>
                </a:solidFill>
                <a:latin typeface="Arial" panose="020B0604020202020204" pitchFamily="34" charset="0"/>
                <a:cs typeface="Arial" panose="020B0604020202020204" pitchFamily="34" charset="0"/>
              </a:rPr>
              <a:t>Native: low-lying areas near rivers, bottomland forests (P,C regions)</a:t>
            </a:r>
          </a:p>
          <a:p>
            <a:r>
              <a:rPr lang="en-US" sz="2400" b="1" dirty="0">
                <a:solidFill>
                  <a:srgbClr val="FFFFFF"/>
                </a:solidFill>
                <a:latin typeface="Arial" panose="020B0604020202020204" pitchFamily="34" charset="0"/>
                <a:cs typeface="Arial" panose="020B0604020202020204" pitchFamily="34" charset="0"/>
              </a:rPr>
              <a:t>Tolerates: part shade, deer, drought, wet soil</a:t>
            </a:r>
          </a:p>
          <a:p>
            <a:r>
              <a:rPr lang="en-US" sz="2400" b="1" dirty="0">
                <a:solidFill>
                  <a:srgbClr val="FFFFFF"/>
                </a:solidFill>
                <a:latin typeface="Arial" panose="020B0604020202020204" pitchFamily="34" charset="0"/>
                <a:cs typeface="Arial" panose="020B0604020202020204" pitchFamily="34" charset="0"/>
              </a:rPr>
              <a:t>Propagate: seed in fall, division in spring</a:t>
            </a:r>
          </a:p>
          <a:p>
            <a:r>
              <a:rPr lang="en-US" sz="2400" b="1" dirty="0">
                <a:solidFill>
                  <a:srgbClr val="FFFFFF"/>
                </a:solidFill>
                <a:latin typeface="Arial" panose="020B0604020202020204" pitchFamily="34" charset="0"/>
                <a:cs typeface="Arial" panose="020B0604020202020204" pitchFamily="34" charset="0"/>
              </a:rPr>
              <a:t>Wildlife:</a:t>
            </a:r>
          </a:p>
          <a:p>
            <a:pPr lvl="1"/>
            <a:r>
              <a:rPr lang="en-US" b="1" dirty="0">
                <a:solidFill>
                  <a:srgbClr val="FFFFFF"/>
                </a:solidFill>
                <a:latin typeface="Arial" panose="020B0604020202020204" pitchFamily="34" charset="0"/>
                <a:cs typeface="Arial" panose="020B0604020202020204" pitchFamily="34" charset="0"/>
              </a:rPr>
              <a:t>Seeds for game and songbirds</a:t>
            </a:r>
          </a:p>
          <a:p>
            <a:pPr lvl="1"/>
            <a:r>
              <a:rPr lang="en-US" b="1" dirty="0">
                <a:solidFill>
                  <a:srgbClr val="FFFFFF"/>
                </a:solidFill>
                <a:latin typeface="Arial" panose="020B0604020202020204" pitchFamily="34" charset="0"/>
                <a:cs typeface="Arial" panose="020B0604020202020204" pitchFamily="34" charset="0"/>
              </a:rPr>
              <a:t>Lepidoptera</a:t>
            </a:r>
          </a:p>
          <a:p>
            <a:pPr lvl="1"/>
            <a:r>
              <a:rPr lang="en-US" b="1" dirty="0">
                <a:solidFill>
                  <a:srgbClr val="FFFFFF"/>
                </a:solidFill>
                <a:latin typeface="Arial" panose="020B0604020202020204" pitchFamily="34" charset="0"/>
                <a:cs typeface="Arial" panose="020B0604020202020204" pitchFamily="34" charset="0"/>
              </a:rPr>
              <a:t>Muskrats</a:t>
            </a:r>
          </a:p>
          <a:p>
            <a:pPr marL="0" indent="0">
              <a:buNone/>
            </a:pPr>
            <a:endParaRPr lang="en-US" sz="1900" dirty="0">
              <a:solidFill>
                <a:srgbClr val="FFFFFF"/>
              </a:solidFill>
            </a:endParaRPr>
          </a:p>
        </p:txBody>
      </p:sp>
    </p:spTree>
    <p:extLst>
      <p:ext uri="{BB962C8B-B14F-4D97-AF65-F5344CB8AC3E}">
        <p14:creationId xmlns:p14="http://schemas.microsoft.com/office/powerpoint/2010/main" val="39140649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2" name="Rectangle 13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3" name="Rectangle 14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4" name="Rectangle 142">
            <a:extLst>
              <a:ext uri="{FF2B5EF4-FFF2-40B4-BE49-F238E27FC236}">
                <a16:creationId xmlns:a16="http://schemas.microsoft.com/office/drawing/2014/main" id="{B908E8DC-1025-4FCC-873D-DC5C2ADEF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D82513-E237-F74A-A3F4-7CA3A3F1EF96}"/>
              </a:ext>
            </a:extLst>
          </p:cNvPr>
          <p:cNvSpPr>
            <a:spLocks noGrp="1"/>
          </p:cNvSpPr>
          <p:nvPr>
            <p:ph type="title"/>
          </p:nvPr>
        </p:nvSpPr>
        <p:spPr>
          <a:xfrm>
            <a:off x="422899" y="600066"/>
            <a:ext cx="4676340" cy="4000509"/>
          </a:xfrm>
        </p:spPr>
        <p:txBody>
          <a:bodyPr vert="horz" lIns="91440" tIns="45720" rIns="91440" bIns="45720" rtlCol="0" anchor="b">
            <a:normAutofit/>
          </a:bodyPr>
          <a:lstStyle/>
          <a:p>
            <a:br>
              <a:rPr lang="en-US" sz="2800" b="1" kern="1200" dirty="0">
                <a:latin typeface="Arial" panose="020B0604020202020204" pitchFamily="34" charset="0"/>
                <a:cs typeface="Arial" panose="020B0604020202020204" pitchFamily="34" charset="0"/>
              </a:rPr>
            </a:br>
            <a:r>
              <a:rPr lang="en-US" sz="2800" b="1" kern="12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Uses: specimen,      	border, containers,    	raingardens, 	bioswales</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Mace-like flowers: 	early summer and 	winter interest</a:t>
            </a:r>
            <a:br>
              <a:rPr lang="en-US" sz="2800" b="1" dirty="0">
                <a:latin typeface="Arial" panose="020B0604020202020204" pitchFamily="34" charset="0"/>
                <a:cs typeface="Arial" panose="020B0604020202020204" pitchFamily="34" charset="0"/>
              </a:rPr>
            </a:br>
            <a:endParaRPr lang="en-US" sz="2800" b="1" kern="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4648825-1D16-704B-8CD9-0C4E3EFD0E68}"/>
              </a:ext>
            </a:extLst>
          </p:cNvPr>
          <p:cNvSpPr txBox="1"/>
          <p:nvPr/>
        </p:nvSpPr>
        <p:spPr>
          <a:xfrm>
            <a:off x="2774215" y="6109986"/>
            <a:ext cx="5760861" cy="3095445"/>
          </a:xfrm>
          <a:prstGeom prst="rect">
            <a:avLst/>
          </a:prstGeom>
        </p:spPr>
        <p:txBody>
          <a:bodyPr vert="horz" lIns="91440" tIns="45720" rIns="91440" bIns="45720" rtlCol="0" anchor="t">
            <a:normAutofit/>
          </a:bodyPr>
          <a:lstStyle/>
          <a:p>
            <a:pPr>
              <a:lnSpc>
                <a:spcPct val="90000"/>
              </a:lnSpc>
              <a:spcAft>
                <a:spcPts val="600"/>
              </a:spcAft>
            </a:pPr>
            <a:r>
              <a:rPr lang="en-US" sz="24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Illinoiswildflowers.info</a:t>
            </a:r>
            <a:endParaRPr lang="en-US" sz="2000" b="1" dirty="0">
              <a:latin typeface="Arial" panose="020B0604020202020204" pitchFamily="34" charset="0"/>
              <a:cs typeface="Arial" panose="020B0604020202020204" pitchFamily="34" charset="0"/>
            </a:endParaRPr>
          </a:p>
          <a:p>
            <a:pPr>
              <a:lnSpc>
                <a:spcPct val="90000"/>
              </a:lnSpc>
              <a:spcAft>
                <a:spcPts val="600"/>
              </a:spcAft>
            </a:pPr>
            <a:r>
              <a:rPr lang="en-US" sz="2400" b="1" dirty="0">
                <a:latin typeface="Arial" panose="020B0604020202020204" pitchFamily="34" charset="0"/>
                <a:cs typeface="Arial" panose="020B0604020202020204" pitchFamily="34" charset="0"/>
              </a:rPr>
              <a:t>         </a:t>
            </a:r>
          </a:p>
        </p:txBody>
      </p:sp>
      <p:pic>
        <p:nvPicPr>
          <p:cNvPr id="6148" name="Picture 4">
            <a:extLst>
              <a:ext uri="{FF2B5EF4-FFF2-40B4-BE49-F238E27FC236}">
                <a16:creationId xmlns:a16="http://schemas.microsoft.com/office/drawing/2014/main" id="{21009AEB-12BD-3344-AD6B-6548902C5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8" r="21221" b="3"/>
          <a:stretch/>
        </p:blipFill>
        <p:spPr bwMode="auto">
          <a:xfrm>
            <a:off x="4947533" y="712265"/>
            <a:ext cx="3211333" cy="544583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rex grayi | Dragonflies and Sedges">
            <a:extLst>
              <a:ext uri="{FF2B5EF4-FFF2-40B4-BE49-F238E27FC236}">
                <a16:creationId xmlns:a16="http://schemas.microsoft.com/office/drawing/2014/main" id="{36EFC7C9-430F-3F43-83E2-B8D87D182E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09" r="5568" b="3"/>
          <a:stretch/>
        </p:blipFill>
        <p:spPr bwMode="auto">
          <a:xfrm>
            <a:off x="8535080" y="699899"/>
            <a:ext cx="3211333" cy="5445836"/>
          </a:xfrm>
          <a:prstGeom prst="rect">
            <a:avLst/>
          </a:prstGeom>
          <a:noFill/>
          <a:extLst>
            <a:ext uri="{909E8E84-426E-40DD-AFC4-6F175D3DCCD1}">
              <a14:hiddenFill xmlns:a14="http://schemas.microsoft.com/office/drawing/2010/main">
                <a:solidFill>
                  <a:srgbClr val="FFFFFF"/>
                </a:solidFill>
              </a14:hiddenFill>
            </a:ext>
          </a:extLst>
        </p:spPr>
      </p:pic>
      <p:cxnSp>
        <p:nvCxnSpPr>
          <p:cNvPr id="6155" name="Straight Connector 144">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156" name="Rectangle 146">
            <a:extLst>
              <a:ext uri="{FF2B5EF4-FFF2-40B4-BE49-F238E27FC236}">
                <a16:creationId xmlns:a16="http://schemas.microsoft.com/office/drawing/2014/main" id="{9B57D9A5-B0E6-43E8-854F-D4931B715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47856" y="706072"/>
            <a:ext cx="445586" cy="544584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6157" name="Straight Connector 148">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632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7006F4-E142-3B4D-8514-EB3D9DC6B039}"/>
              </a:ext>
            </a:extLst>
          </p:cNvPr>
          <p:cNvSpPr txBox="1"/>
          <p:nvPr/>
        </p:nvSpPr>
        <p:spPr>
          <a:xfrm>
            <a:off x="8476996" y="6106888"/>
            <a:ext cx="324800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Odetosedges.wordpress</a:t>
            </a:r>
            <a:endParaRPr lang="en-US" sz="2000" dirty="0"/>
          </a:p>
        </p:txBody>
      </p:sp>
    </p:spTree>
    <p:extLst>
      <p:ext uri="{BB962C8B-B14F-4D97-AF65-F5344CB8AC3E}">
        <p14:creationId xmlns:p14="http://schemas.microsoft.com/office/powerpoint/2010/main" val="4145061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097D-7F3B-6049-9D6A-5D7DDB755704}"/>
              </a:ext>
            </a:extLst>
          </p:cNvPr>
          <p:cNvSpPr>
            <a:spLocks noGrp="1"/>
          </p:cNvSpPr>
          <p:nvPr>
            <p:ph type="title"/>
          </p:nvPr>
        </p:nvSpPr>
        <p:spPr>
          <a:xfrm>
            <a:off x="5069939" y="365124"/>
            <a:ext cx="6651005" cy="1828800"/>
          </a:xfrm>
        </p:spPr>
        <p:txBody>
          <a:bodyPr>
            <a:normAutofit/>
          </a:bodyPr>
          <a:lstStyle/>
          <a:p>
            <a:r>
              <a:rPr lang="en-US" b="1" dirty="0">
                <a:latin typeface="Arial" panose="020B0604020202020204" pitchFamily="34" charset="0"/>
                <a:cs typeface="Arial" panose="020B0604020202020204" pitchFamily="34" charset="0"/>
              </a:rPr>
              <a:t>Do you have any of  the following?</a:t>
            </a:r>
          </a:p>
        </p:txBody>
      </p:sp>
      <p:pic>
        <p:nvPicPr>
          <p:cNvPr id="9218" name="Picture 2" descr="Trampled In The Grass Path In The Field. Photo Spring Close-up... Stock  Photo, Picture And Royalty Free Image. Image 86196356.">
            <a:extLst>
              <a:ext uri="{FF2B5EF4-FFF2-40B4-BE49-F238E27FC236}">
                <a16:creationId xmlns:a16="http://schemas.microsoft.com/office/drawing/2014/main" id="{42485911-D409-9249-9A1E-0DAB69C38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 r="3" b="3"/>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D40CC04-9308-7545-A74C-CE91C193C862}"/>
              </a:ext>
            </a:extLst>
          </p:cNvPr>
          <p:cNvSpPr>
            <a:spLocks noGrp="1"/>
          </p:cNvSpPr>
          <p:nvPr>
            <p:ph idx="1"/>
          </p:nvPr>
        </p:nvSpPr>
        <p:spPr>
          <a:xfrm>
            <a:off x="5069940" y="2322576"/>
            <a:ext cx="6172200" cy="3858768"/>
          </a:xfrm>
        </p:spPr>
        <p:txBody>
          <a:bodyPr>
            <a:normAutofit/>
          </a:bodyPr>
          <a:lstStyle/>
          <a:p>
            <a:r>
              <a:rPr lang="en-US" b="1" dirty="0">
                <a:latin typeface="Arial" panose="020B0604020202020204" pitchFamily="34" charset="0"/>
                <a:cs typeface="Arial" panose="020B0604020202020204" pitchFamily="34" charset="0"/>
              </a:rPr>
              <a:t>Heavy clay soil</a:t>
            </a:r>
          </a:p>
          <a:p>
            <a:r>
              <a:rPr lang="en-US" b="1" dirty="0">
                <a:latin typeface="Arial" panose="020B0604020202020204" pitchFamily="34" charset="0"/>
                <a:cs typeface="Arial" panose="020B0604020202020204" pitchFamily="34" charset="0"/>
              </a:rPr>
              <a:t>Heavily compacted soil</a:t>
            </a:r>
          </a:p>
          <a:p>
            <a:r>
              <a:rPr lang="en-US" b="1" dirty="0">
                <a:latin typeface="Arial" panose="020B0604020202020204" pitchFamily="34" charset="0"/>
                <a:cs typeface="Arial" panose="020B0604020202020204" pitchFamily="34" charset="0"/>
              </a:rPr>
              <a:t>Soggy areas</a:t>
            </a:r>
          </a:p>
          <a:p>
            <a:r>
              <a:rPr lang="en-US" b="1" dirty="0">
                <a:latin typeface="Arial" panose="020B0604020202020204" pitchFamily="34" charset="0"/>
                <a:cs typeface="Arial" panose="020B0604020202020204" pitchFamily="34" charset="0"/>
              </a:rPr>
              <a:t>Salt-injured lawn grass</a:t>
            </a:r>
          </a:p>
          <a:p>
            <a:r>
              <a:rPr lang="en-US" b="1" dirty="0">
                <a:latin typeface="Arial" panose="020B0604020202020204" pitchFamily="34" charset="0"/>
                <a:cs typeface="Arial" panose="020B0604020202020204" pitchFamily="34" charset="0"/>
              </a:rPr>
              <a:t>Bare areas due to foot traffic</a:t>
            </a:r>
          </a:p>
          <a:p>
            <a:r>
              <a:rPr lang="en-US" b="1" dirty="0">
                <a:latin typeface="Arial" panose="020B0604020202020204" pitchFamily="34" charset="0"/>
                <a:cs typeface="Arial" panose="020B0604020202020204" pitchFamily="34" charset="0"/>
              </a:rPr>
              <a:t>Deer</a:t>
            </a:r>
          </a:p>
        </p:txBody>
      </p:sp>
    </p:spTree>
    <p:extLst>
      <p:ext uri="{BB962C8B-B14F-4D97-AF65-F5344CB8AC3E}">
        <p14:creationId xmlns:p14="http://schemas.microsoft.com/office/powerpoint/2010/main" val="3941193810"/>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2A04-4E0B-D44B-943E-262CE27F1F53}"/>
              </a:ext>
            </a:extLst>
          </p:cNvPr>
          <p:cNvSpPr>
            <a:spLocks noGrp="1"/>
          </p:cNvSpPr>
          <p:nvPr>
            <p:ph type="title"/>
          </p:nvPr>
        </p:nvSpPr>
        <p:spPr>
          <a:xfrm>
            <a:off x="507997" y="365125"/>
            <a:ext cx="6841067" cy="1828800"/>
          </a:xfrm>
        </p:spPr>
        <p:txBody>
          <a:bodyPr>
            <a:normAutofit/>
          </a:bodyPr>
          <a:lstStyle/>
          <a:p>
            <a:r>
              <a:rPr lang="en-US" sz="4100" dirty="0"/>
              <a:t> </a:t>
            </a:r>
            <a:r>
              <a:rPr lang="en-US" sz="3600" b="1" dirty="0">
                <a:latin typeface="Arial" panose="020B0604020202020204" pitchFamily="34" charset="0"/>
                <a:cs typeface="Arial" panose="020B0604020202020204" pitchFamily="34" charset="0"/>
              </a:rPr>
              <a:t>Native Path Rush: a Weed?</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    Right plant, right place.</a:t>
            </a:r>
            <a:br>
              <a:rPr lang="en-US" sz="3600" b="1"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19DC046-DCC6-5840-B7AC-5B56088FB85D}"/>
              </a:ext>
            </a:extLst>
          </p:cNvPr>
          <p:cNvSpPr>
            <a:spLocks noGrp="1"/>
          </p:cNvSpPr>
          <p:nvPr>
            <p:ph idx="1"/>
          </p:nvPr>
        </p:nvSpPr>
        <p:spPr>
          <a:xfrm>
            <a:off x="372533" y="2170175"/>
            <a:ext cx="6720163" cy="3858768"/>
          </a:xfrm>
        </p:spPr>
        <p:txBody>
          <a:bodyPr>
            <a:normAutofit/>
          </a:bodyPr>
          <a:lstStyle/>
          <a:p>
            <a:pPr marL="0" indent="0">
              <a:buNone/>
            </a:pPr>
            <a:r>
              <a:rPr lang="en-US" b="1" dirty="0">
                <a:latin typeface="Arial" panose="020B0604020202020204" pitchFamily="34" charset="0"/>
                <a:cs typeface="Arial" panose="020B0604020202020204" pitchFamily="34" charset="0"/>
              </a:rPr>
              <a:t>Aptly named, commonly found around</a:t>
            </a:r>
          </a:p>
          <a:p>
            <a:pPr lvl="1"/>
            <a:r>
              <a:rPr lang="en-US" sz="2800" b="1" dirty="0">
                <a:latin typeface="Arial" panose="020B0604020202020204" pitchFamily="34" charset="0"/>
                <a:cs typeface="Arial" panose="020B0604020202020204" pitchFamily="34" charset="0"/>
              </a:rPr>
              <a:t>Footpaths </a:t>
            </a:r>
          </a:p>
          <a:p>
            <a:pPr lvl="1"/>
            <a:r>
              <a:rPr lang="en-US" sz="2800" b="1" dirty="0">
                <a:latin typeface="Arial" panose="020B0604020202020204" pitchFamily="34" charset="0"/>
                <a:cs typeface="Arial" panose="020B0604020202020204" pitchFamily="34" charset="0"/>
              </a:rPr>
              <a:t>ATV trails </a:t>
            </a:r>
          </a:p>
          <a:p>
            <a:pPr lvl="1"/>
            <a:r>
              <a:rPr lang="en-US" sz="2800" b="1" dirty="0">
                <a:latin typeface="Arial" panose="020B0604020202020204" pitchFamily="34" charset="0"/>
                <a:cs typeface="Arial" panose="020B0604020202020204" pitchFamily="34" charset="0"/>
              </a:rPr>
              <a:t>Roadways and railroads</a:t>
            </a:r>
          </a:p>
          <a:p>
            <a:pPr lvl="1"/>
            <a:r>
              <a:rPr lang="en-US" sz="2800" b="1" dirty="0">
                <a:latin typeface="Arial" panose="020B0604020202020204" pitchFamily="34" charset="0"/>
                <a:cs typeface="Arial" panose="020B0604020202020204" pitchFamily="34" charset="0"/>
              </a:rPr>
              <a:t>Dirt parking lots</a:t>
            </a:r>
          </a:p>
          <a:p>
            <a:pPr lvl="1"/>
            <a:r>
              <a:rPr lang="en-US" sz="2800" b="1" dirty="0">
                <a:latin typeface="Arial" panose="020B0604020202020204" pitchFamily="34" charset="0"/>
                <a:cs typeface="Arial" panose="020B0604020202020204" pitchFamily="34" charset="0"/>
              </a:rPr>
              <a:t>Lake shores</a:t>
            </a:r>
          </a:p>
          <a:p>
            <a:endParaRPr lang="en-US" sz="3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p:txBody>
      </p:sp>
      <p:pic>
        <p:nvPicPr>
          <p:cNvPr id="10242" name="Picture 2">
            <a:extLst>
              <a:ext uri="{FF2B5EF4-FFF2-40B4-BE49-F238E27FC236}">
                <a16:creationId xmlns:a16="http://schemas.microsoft.com/office/drawing/2014/main" id="{6627166A-16BF-9549-8B99-4D827E24EA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23"/>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F43057-33F9-F84A-994D-26592C774940}"/>
              </a:ext>
            </a:extLst>
          </p:cNvPr>
          <p:cNvSpPr txBox="1"/>
          <p:nvPr/>
        </p:nvSpPr>
        <p:spPr>
          <a:xfrm>
            <a:off x="10871200" y="6367610"/>
            <a:ext cx="1377300"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Bill </a:t>
            </a:r>
            <a:r>
              <a:rPr lang="en-US" b="1" dirty="0" err="1">
                <a:solidFill>
                  <a:schemeClr val="bg1"/>
                </a:solidFill>
                <a:latin typeface="Arial" panose="020B0604020202020204" pitchFamily="34" charset="0"/>
                <a:cs typeface="Arial" panose="020B0604020202020204" pitchFamily="34" charset="0"/>
              </a:rPr>
              <a:t>Hubick</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600970"/>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C68B-29B3-6040-B8CA-76B638510A64}"/>
              </a:ext>
            </a:extLst>
          </p:cNvPr>
          <p:cNvSpPr>
            <a:spLocks noGrp="1"/>
          </p:cNvSpPr>
          <p:nvPr>
            <p:ph type="title"/>
          </p:nvPr>
        </p:nvSpPr>
        <p:spPr>
          <a:xfrm>
            <a:off x="406400" y="4385066"/>
            <a:ext cx="11514667" cy="2130029"/>
          </a:xfrm>
        </p:spPr>
        <p:txBody>
          <a:bodyPr vert="horz" lIns="91440" tIns="45720" rIns="91440" bIns="45720" rtlCol="0" anchor="b">
            <a:normAutofit fontScale="90000"/>
          </a:bodyPr>
          <a:lstStyle/>
          <a:p>
            <a:r>
              <a:rPr lang="en-US" sz="6600" kern="1200" dirty="0">
                <a:solidFill>
                  <a:schemeClr val="tx1"/>
                </a:solidFill>
                <a:latin typeface="+mj-lt"/>
                <a:ea typeface="+mj-ea"/>
                <a:cs typeface="+mj-cs"/>
              </a:rPr>
              <a:t>                       </a:t>
            </a:r>
            <a:r>
              <a:rPr lang="en-US" sz="4800" b="1" i="1" kern="1200" dirty="0">
                <a:solidFill>
                  <a:schemeClr val="tx1"/>
                </a:solidFill>
                <a:latin typeface="Arial" panose="020B0604020202020204" pitchFamily="34" charset="0"/>
                <a:cs typeface="Arial" panose="020B0604020202020204" pitchFamily="34" charset="0"/>
              </a:rPr>
              <a:t>Juncus tenuis</a:t>
            </a:r>
            <a:br>
              <a:rPr lang="en-US" sz="4800" b="1" i="1" kern="1200" dirty="0">
                <a:solidFill>
                  <a:schemeClr val="tx1"/>
                </a:solidFill>
                <a:latin typeface="Arial" panose="020B0604020202020204" pitchFamily="34" charset="0"/>
                <a:cs typeface="Arial" panose="020B0604020202020204" pitchFamily="34" charset="0"/>
              </a:rPr>
            </a:br>
            <a:r>
              <a:rPr lang="en-US" sz="4800" b="1" i="1" kern="1200" dirty="0">
                <a:solidFill>
                  <a:schemeClr val="tx1"/>
                </a:solidFill>
                <a:latin typeface="Arial" panose="020B0604020202020204" pitchFamily="34" charset="0"/>
                <a:cs typeface="Arial" panose="020B0604020202020204" pitchFamily="34" charset="0"/>
              </a:rPr>
              <a:t> “</a:t>
            </a:r>
            <a:r>
              <a:rPr lang="en-US" sz="4800" b="1" kern="1200" dirty="0">
                <a:solidFill>
                  <a:schemeClr val="tx1"/>
                </a:solidFill>
                <a:latin typeface="Arial" panose="020B0604020202020204" pitchFamily="34" charset="0"/>
                <a:cs typeface="Arial" panose="020B0604020202020204" pitchFamily="34" charset="0"/>
              </a:rPr>
              <a:t>wire grass,” “poverty” or “slender” rush</a:t>
            </a:r>
          </a:p>
        </p:txBody>
      </p:sp>
      <p:pic>
        <p:nvPicPr>
          <p:cNvPr id="1026" name="Picture 2">
            <a:extLst>
              <a:ext uri="{FF2B5EF4-FFF2-40B4-BE49-F238E27FC236}">
                <a16:creationId xmlns:a16="http://schemas.microsoft.com/office/drawing/2014/main" id="{EE953F7C-5B9B-E947-9ECC-CB9D23CFA1B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226" r="13082" b="2"/>
          <a:stretch/>
        </p:blipFill>
        <p:spPr bwMode="auto">
          <a:xfrm>
            <a:off x="4090482" y="-1"/>
            <a:ext cx="4062918" cy="4242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0E41276-F77F-3F4C-8388-CD3A31B868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73" r="10662" b="2"/>
          <a:stretch/>
        </p:blipFill>
        <p:spPr bwMode="auto">
          <a:xfrm>
            <a:off x="8132064" y="10"/>
            <a:ext cx="4059936" cy="424280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2" name="Picture 8">
            <a:extLst>
              <a:ext uri="{FF2B5EF4-FFF2-40B4-BE49-F238E27FC236}">
                <a16:creationId xmlns:a16="http://schemas.microsoft.com/office/drawing/2014/main" id="{CA340858-BE3B-784E-AF0D-06904B00E2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7606"/>
          <a:stretch/>
        </p:blipFill>
        <p:spPr bwMode="auto">
          <a:xfrm>
            <a:off x="609601" y="200337"/>
            <a:ext cx="2580969" cy="3840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BF8E29-7A43-B342-B9BB-D171A2C9EE3C}"/>
              </a:ext>
            </a:extLst>
          </p:cNvPr>
          <p:cNvSpPr txBox="1"/>
          <p:nvPr/>
        </p:nvSpPr>
        <p:spPr>
          <a:xfrm>
            <a:off x="631724" y="3750661"/>
            <a:ext cx="2688621" cy="369332"/>
          </a:xfrm>
          <a:prstGeom prst="rect">
            <a:avLst/>
          </a:prstGeom>
          <a:noFill/>
        </p:spPr>
        <p:txBody>
          <a:bodyPr wrap="none" rtlCol="0">
            <a:spAutoFit/>
          </a:bodyPr>
          <a:lstStyle/>
          <a:p>
            <a:r>
              <a:rPr lang="en-US" dirty="0" err="1"/>
              <a:t>Minnesotawildflowers.info</a:t>
            </a:r>
            <a:endParaRPr lang="en-US" dirty="0"/>
          </a:p>
        </p:txBody>
      </p:sp>
    </p:spTree>
    <p:extLst>
      <p:ext uri="{BB962C8B-B14F-4D97-AF65-F5344CB8AC3E}">
        <p14:creationId xmlns:p14="http://schemas.microsoft.com/office/powerpoint/2010/main" val="4221464041"/>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6110-B5DB-FC46-9D4B-33C0238079E7}"/>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				  Path Rush</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4C7580B-BF8D-6145-B21E-FA3AEC475C7D}"/>
              </a:ext>
            </a:extLst>
          </p:cNvPr>
          <p:cNvSpPr>
            <a:spLocks noGrp="1"/>
          </p:cNvSpPr>
          <p:nvPr>
            <p:ph idx="1"/>
          </p:nvPr>
        </p:nvSpPr>
        <p:spPr/>
        <p:txBody>
          <a:bodyPr/>
          <a:lstStyle/>
          <a:p>
            <a:r>
              <a:rPr lang="en-US" b="1" dirty="0">
                <a:latin typeface="Arial" panose="020B0604020202020204" pitchFamily="34" charset="0"/>
                <a:cs typeface="Arial" panose="020B0604020202020204" pitchFamily="34" charset="0"/>
              </a:rPr>
              <a:t>Full sun to part shade</a:t>
            </a:r>
          </a:p>
          <a:p>
            <a:r>
              <a:rPr lang="en-US" b="1" dirty="0" err="1">
                <a:latin typeface="Arial" panose="020B0604020202020204" pitchFamily="34" charset="0"/>
                <a:cs typeface="Arial" panose="020B0604020202020204" pitchFamily="34" charset="0"/>
              </a:rPr>
              <a:t>Ht</a:t>
            </a:r>
            <a:r>
              <a:rPr lang="en-US" b="1" dirty="0">
                <a:latin typeface="Arial" panose="020B0604020202020204" pitchFamily="34" charset="0"/>
                <a:cs typeface="Arial" panose="020B0604020202020204" pitchFamily="34" charset="0"/>
              </a:rPr>
              <a:t>: 0.5-2’  spread: 0.5-2’</a:t>
            </a:r>
          </a:p>
          <a:p>
            <a:r>
              <a:rPr lang="en-US" b="1" dirty="0">
                <a:latin typeface="Arial" panose="020B0604020202020204" pitchFamily="34" charset="0"/>
                <a:cs typeface="Arial" panose="020B0604020202020204" pitchFamily="34" charset="0"/>
              </a:rPr>
              <a:t>Soil</a:t>
            </a:r>
          </a:p>
          <a:p>
            <a:pPr lvl="1"/>
            <a:r>
              <a:rPr lang="en-US" b="1" dirty="0">
                <a:latin typeface="Arial" panose="020B0604020202020204" pitchFamily="34" charset="0"/>
                <a:cs typeface="Arial" panose="020B0604020202020204" pitchFamily="34" charset="0"/>
              </a:rPr>
              <a:t>Medium to wet, poorly drained</a:t>
            </a:r>
          </a:p>
          <a:p>
            <a:pPr lvl="1"/>
            <a:r>
              <a:rPr lang="en-US" b="1" dirty="0">
                <a:latin typeface="Arial" panose="020B0604020202020204" pitchFamily="34" charset="0"/>
                <a:cs typeface="Arial" panose="020B0604020202020204" pitchFamily="34" charset="0"/>
              </a:rPr>
              <a:t>Rocky, poor</a:t>
            </a:r>
          </a:p>
          <a:p>
            <a:r>
              <a:rPr lang="en-US" b="1" dirty="0">
                <a:latin typeface="Arial" panose="020B0604020202020204" pitchFamily="34" charset="0"/>
                <a:cs typeface="Arial" panose="020B0604020202020204" pitchFamily="34" charset="0"/>
              </a:rPr>
              <a:t>Bunching habit</a:t>
            </a:r>
          </a:p>
          <a:p>
            <a:r>
              <a:rPr lang="en-US" b="1" dirty="0">
                <a:latin typeface="Arial" panose="020B0604020202020204" pitchFamily="34" charset="0"/>
                <a:cs typeface="Arial" panose="020B0604020202020204" pitchFamily="34" charset="0"/>
              </a:rPr>
              <a:t>Cool season true rush</a:t>
            </a:r>
          </a:p>
          <a:p>
            <a:r>
              <a:rPr lang="en-US" b="1" dirty="0">
                <a:latin typeface="Arial" panose="020B0604020202020204" pitchFamily="34" charset="0"/>
                <a:cs typeface="Arial" panose="020B0604020202020204" pitchFamily="34" charset="0"/>
              </a:rPr>
              <a:t>Native to thickets, woods, swamps throughout N. America</a:t>
            </a:r>
          </a:p>
          <a:p>
            <a:r>
              <a:rPr lang="en-US" b="1" dirty="0">
                <a:latin typeface="Arial" panose="020B0604020202020204" pitchFamily="34" charset="0"/>
                <a:cs typeface="Arial" panose="020B0604020202020204" pitchFamily="34" charset="0"/>
              </a:rPr>
              <a:t>“Wire grass”- tough stems and grass-like leaves</a:t>
            </a:r>
            <a:endParaRPr lang="en-US" dirty="0"/>
          </a:p>
        </p:txBody>
      </p:sp>
      <p:pic>
        <p:nvPicPr>
          <p:cNvPr id="4" name="Picture 4" descr="Juncus tenuis Path rush from New Moon Nurseries">
            <a:extLst>
              <a:ext uri="{FF2B5EF4-FFF2-40B4-BE49-F238E27FC236}">
                <a16:creationId xmlns:a16="http://schemas.microsoft.com/office/drawing/2014/main" id="{98A53053-6E19-1243-9318-EC14D5200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681037"/>
            <a:ext cx="31242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317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CD41-65C8-8F43-8F24-6BF534F01478}"/>
              </a:ext>
            </a:extLst>
          </p:cNvPr>
          <p:cNvSpPr>
            <a:spLocks noGrp="1"/>
          </p:cNvSpPr>
          <p:nvPr>
            <p:ph type="title"/>
          </p:nvPr>
        </p:nvSpPr>
        <p:spPr>
          <a:xfrm>
            <a:off x="5069940" y="60325"/>
            <a:ext cx="6172200" cy="1828800"/>
          </a:xfrm>
        </p:spPr>
        <p:txBody>
          <a:bodyPr>
            <a:normAutofit/>
          </a:bodyPr>
          <a:lstStyle/>
          <a:p>
            <a:r>
              <a:rPr lang="en-US" b="1" dirty="0">
                <a:latin typeface="Arial" panose="020B0604020202020204" pitchFamily="34" charset="0"/>
                <a:cs typeface="Arial" panose="020B0604020202020204" pitchFamily="34" charset="0"/>
              </a:rPr>
              <a:t>    Attributes and Uses</a:t>
            </a:r>
          </a:p>
        </p:txBody>
      </p:sp>
      <p:sp>
        <p:nvSpPr>
          <p:cNvPr id="3" name="Content Placeholder 2">
            <a:extLst>
              <a:ext uri="{FF2B5EF4-FFF2-40B4-BE49-F238E27FC236}">
                <a16:creationId xmlns:a16="http://schemas.microsoft.com/office/drawing/2014/main" id="{F30F6B51-215A-2145-B72E-5AB8FAA7BA15}"/>
              </a:ext>
            </a:extLst>
          </p:cNvPr>
          <p:cNvSpPr>
            <a:spLocks noGrp="1"/>
          </p:cNvSpPr>
          <p:nvPr>
            <p:ph idx="1"/>
          </p:nvPr>
        </p:nvSpPr>
        <p:spPr>
          <a:xfrm>
            <a:off x="4639733" y="1557867"/>
            <a:ext cx="7427081" cy="4623477"/>
          </a:xfrm>
        </p:spPr>
        <p:txBody>
          <a:bodyPr>
            <a:normAutofit/>
          </a:bodyPr>
          <a:lstStyle/>
          <a:p>
            <a:pPr marL="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Wildlife</a:t>
            </a:r>
          </a:p>
          <a:p>
            <a:pPr lvl="1"/>
            <a:r>
              <a:rPr lang="en-US" b="1" dirty="0">
                <a:latin typeface="Arial" panose="020B0604020202020204" pitchFamily="34" charset="0"/>
                <a:cs typeface="Arial" panose="020B0604020202020204" pitchFamily="34" charset="0"/>
              </a:rPr>
              <a:t>Host plants for lepidoptera</a:t>
            </a:r>
          </a:p>
          <a:p>
            <a:pPr lvl="1"/>
            <a:r>
              <a:rPr lang="en-US" b="1" dirty="0">
                <a:latin typeface="Arial" panose="020B0604020202020204" pitchFamily="34" charset="0"/>
                <a:cs typeface="Arial" panose="020B0604020202020204" pitchFamily="34" charset="0"/>
              </a:rPr>
              <a:t>Seeds (when wet cling to fur, shoes, tires)</a:t>
            </a:r>
          </a:p>
          <a:p>
            <a:pPr lvl="1"/>
            <a:r>
              <a:rPr lang="en-US" b="1" dirty="0">
                <a:latin typeface="Arial" panose="020B0604020202020204" pitchFamily="34" charset="0"/>
                <a:cs typeface="Arial" panose="020B0604020202020204" pitchFamily="34" charset="0"/>
              </a:rPr>
              <a:t>Cover and nesting material</a:t>
            </a:r>
          </a:p>
          <a:p>
            <a:r>
              <a:rPr lang="en-US" sz="2400" b="1" dirty="0">
                <a:latin typeface="Arial" panose="020B0604020202020204" pitchFamily="34" charset="0"/>
                <a:cs typeface="Arial" panose="020B0604020202020204" pitchFamily="34" charset="0"/>
              </a:rPr>
              <a:t>Uses:</a:t>
            </a:r>
          </a:p>
          <a:p>
            <a:pPr lvl="1"/>
            <a:r>
              <a:rPr lang="en-US" b="1" dirty="0">
                <a:latin typeface="Arial" panose="020B0604020202020204" pitchFamily="34" charset="0"/>
                <a:cs typeface="Arial" panose="020B0604020202020204" pitchFamily="34" charset="0"/>
              </a:rPr>
              <a:t>Lawn replacement</a:t>
            </a:r>
          </a:p>
          <a:p>
            <a:pPr lvl="1"/>
            <a:r>
              <a:rPr lang="en-US" b="1" dirty="0">
                <a:latin typeface="Arial" panose="020B0604020202020204" pitchFamily="34" charset="0"/>
                <a:cs typeface="Arial" panose="020B0604020202020204" pitchFamily="34" charset="0"/>
              </a:rPr>
              <a:t>Ground cover</a:t>
            </a:r>
          </a:p>
          <a:p>
            <a:pPr lvl="1"/>
            <a:r>
              <a:rPr lang="en-US" b="1" dirty="0">
                <a:latin typeface="Arial" panose="020B0604020202020204" pitchFamily="34" charset="0"/>
                <a:cs typeface="Arial" panose="020B0604020202020204" pitchFamily="34" charset="0"/>
              </a:rPr>
              <a:t>Erosion control</a:t>
            </a:r>
          </a:p>
          <a:p>
            <a:pPr lvl="1"/>
            <a:r>
              <a:rPr lang="en-US" b="1" dirty="0">
                <a:latin typeface="Arial" panose="020B0604020202020204" pitchFamily="34" charset="0"/>
                <a:cs typeface="Arial" panose="020B0604020202020204" pitchFamily="34" charset="0"/>
              </a:rPr>
              <a:t>Rain or water gardens</a:t>
            </a:r>
          </a:p>
          <a:p>
            <a:pPr lvl="1"/>
            <a:r>
              <a:rPr lang="en-US" b="1" dirty="0">
                <a:latin typeface="Arial" panose="020B0604020202020204" pitchFamily="34" charset="0"/>
                <a:cs typeface="Arial" panose="020B0604020202020204" pitchFamily="34" charset="0"/>
              </a:rPr>
              <a:t>Specimen in rocks</a:t>
            </a:r>
          </a:p>
          <a:p>
            <a:pPr marL="457200" lvl="1" indent="0">
              <a:buNone/>
            </a:pPr>
            <a:endParaRPr lang="en-US" b="1" dirty="0">
              <a:latin typeface="Arial" panose="020B0604020202020204" pitchFamily="34" charset="0"/>
              <a:cs typeface="Arial" panose="020B0604020202020204" pitchFamily="34" charset="0"/>
            </a:endParaRPr>
          </a:p>
          <a:p>
            <a:pPr lvl="1"/>
            <a:endParaRPr lang="en-US" b="1" dirty="0">
              <a:latin typeface="Arial" panose="020B0604020202020204" pitchFamily="34" charset="0"/>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1900" dirty="0"/>
          </a:p>
        </p:txBody>
      </p:sp>
      <p:pic>
        <p:nvPicPr>
          <p:cNvPr id="11272" name="Picture 8">
            <a:extLst>
              <a:ext uri="{FF2B5EF4-FFF2-40B4-BE49-F238E27FC236}">
                <a16:creationId xmlns:a16="http://schemas.microsoft.com/office/drawing/2014/main" id="{82C2EB32-B24C-0E4B-B5C3-461A171F4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06" y="676656"/>
            <a:ext cx="4095327" cy="54786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AB5D98-F0FC-A044-9595-44E8D9B265B2}"/>
              </a:ext>
            </a:extLst>
          </p:cNvPr>
          <p:cNvSpPr txBox="1"/>
          <p:nvPr/>
        </p:nvSpPr>
        <p:spPr>
          <a:xfrm>
            <a:off x="1408176" y="6217920"/>
            <a:ext cx="2323072" cy="369332"/>
          </a:xfrm>
          <a:prstGeom prst="rect">
            <a:avLst/>
          </a:prstGeom>
          <a:noFill/>
        </p:spPr>
        <p:txBody>
          <a:bodyPr wrap="none" rtlCol="0">
            <a:spAutoFit/>
          </a:bodyPr>
          <a:lstStyle/>
          <a:p>
            <a:r>
              <a:rPr lang="en-US" b="1" dirty="0" err="1"/>
              <a:t>Justagirlwithahammer</a:t>
            </a:r>
            <a:endParaRPr lang="en-US" b="1" dirty="0"/>
          </a:p>
        </p:txBody>
      </p:sp>
    </p:spTree>
    <p:extLst>
      <p:ext uri="{BB962C8B-B14F-4D97-AF65-F5344CB8AC3E}">
        <p14:creationId xmlns:p14="http://schemas.microsoft.com/office/powerpoint/2010/main" val="1114619150"/>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7C8A-A936-CE4E-B68B-32A157D8D979}"/>
              </a:ext>
            </a:extLst>
          </p:cNvPr>
          <p:cNvSpPr>
            <a:spLocks noGrp="1"/>
          </p:cNvSpPr>
          <p:nvPr>
            <p:ph type="title"/>
          </p:nvPr>
        </p:nvSpPr>
        <p:spPr>
          <a:xfrm>
            <a:off x="838200" y="365125"/>
            <a:ext cx="6254496" cy="1828800"/>
          </a:xfrm>
        </p:spPr>
        <p:txBody>
          <a:bodyPr>
            <a:normAutofit/>
          </a:bodyPr>
          <a:lstStyle/>
          <a:p>
            <a:r>
              <a:rPr lang="en-US" b="1">
                <a:latin typeface="Arial" panose="020B0604020202020204" pitchFamily="34" charset="0"/>
                <a:cs typeface="Arial" panose="020B0604020202020204" pitchFamily="34" charset="0"/>
              </a:rPr>
              <a:t>				QUESTIONS?</a:t>
            </a:r>
          </a:p>
        </p:txBody>
      </p:sp>
      <p:sp>
        <p:nvSpPr>
          <p:cNvPr id="3" name="Content Placeholder 2">
            <a:extLst>
              <a:ext uri="{FF2B5EF4-FFF2-40B4-BE49-F238E27FC236}">
                <a16:creationId xmlns:a16="http://schemas.microsoft.com/office/drawing/2014/main" id="{30E1A678-5A3C-F14E-8903-B5E63C064344}"/>
              </a:ext>
            </a:extLst>
          </p:cNvPr>
          <p:cNvSpPr>
            <a:spLocks noGrp="1"/>
          </p:cNvSpPr>
          <p:nvPr>
            <p:ph idx="1"/>
          </p:nvPr>
        </p:nvSpPr>
        <p:spPr>
          <a:xfrm>
            <a:off x="838200" y="2322576"/>
            <a:ext cx="6254496" cy="3858768"/>
          </a:xfrm>
        </p:spPr>
        <p:txBody>
          <a:bodyPr>
            <a:normAutofit/>
          </a:bodyPr>
          <a:lstStyle/>
          <a:p>
            <a:endParaRPr lang="en-US" sz="2000"/>
          </a:p>
          <a:p>
            <a:endParaRPr lang="en-US" sz="2000"/>
          </a:p>
          <a:p>
            <a:endParaRPr lang="en-US" sz="2000"/>
          </a:p>
          <a:p>
            <a:endParaRPr lang="en-US" sz="2000"/>
          </a:p>
          <a:p>
            <a:endParaRPr lang="en-US" sz="2000"/>
          </a:p>
          <a:p>
            <a:pPr marL="0" indent="0">
              <a:buNone/>
            </a:pPr>
            <a:br>
              <a:rPr lang="en-US" sz="2000"/>
            </a:br>
            <a:r>
              <a:rPr lang="en-US" sz="2000" b="1">
                <a:latin typeface="Arial" panose="020B0604020202020204" pitchFamily="34" charset="0"/>
                <a:cs typeface="Arial" panose="020B0604020202020204" pitchFamily="34" charset="0"/>
              </a:rPr>
              <a:t>“In the past, we have asked one thing of our gardens: that they be pretty. Now they have to support life, sequester carbon, feed pollinators and manage water.”- DOUG TALLAMY</a:t>
            </a:r>
          </a:p>
        </p:txBody>
      </p:sp>
      <p:pic>
        <p:nvPicPr>
          <p:cNvPr id="4" name="Picture 4" descr="slender rush, Juncus tenuis Drawing by Bildagentur-online">
            <a:extLst>
              <a:ext uri="{FF2B5EF4-FFF2-40B4-BE49-F238E27FC236}">
                <a16:creationId xmlns:a16="http://schemas.microsoft.com/office/drawing/2014/main" id="{FCD029EE-DF41-624B-9376-E641B6513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 r="2" b="2"/>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8C98FE-CC12-764C-97AB-4C32BDC24F3E}"/>
              </a:ext>
            </a:extLst>
          </p:cNvPr>
          <p:cNvSpPr txBox="1"/>
          <p:nvPr/>
        </p:nvSpPr>
        <p:spPr>
          <a:xfrm>
            <a:off x="8912350" y="6528816"/>
            <a:ext cx="1956498" cy="369332"/>
          </a:xfrm>
          <a:prstGeom prst="rect">
            <a:avLst/>
          </a:prstGeom>
          <a:noFill/>
        </p:spPr>
        <p:txBody>
          <a:bodyPr wrap="none" rtlCol="0">
            <a:spAutoFit/>
          </a:bodyPr>
          <a:lstStyle/>
          <a:p>
            <a:r>
              <a:rPr lang="en-US" b="1" dirty="0" err="1">
                <a:solidFill>
                  <a:schemeClr val="bg1"/>
                </a:solidFill>
              </a:rPr>
              <a:t>Bildagentur</a:t>
            </a:r>
            <a:r>
              <a:rPr lang="en-US" b="1" dirty="0">
                <a:solidFill>
                  <a:schemeClr val="bg1"/>
                </a:solidFill>
              </a:rPr>
              <a:t>-online</a:t>
            </a:r>
          </a:p>
        </p:txBody>
      </p:sp>
    </p:spTree>
    <p:extLst>
      <p:ext uri="{BB962C8B-B14F-4D97-AF65-F5344CB8AC3E}">
        <p14:creationId xmlns:p14="http://schemas.microsoft.com/office/powerpoint/2010/main" val="79167968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892-2F18-0F41-B330-00B23C881158}"/>
              </a:ext>
            </a:extLst>
          </p:cNvPr>
          <p:cNvSpPr>
            <a:spLocks noGrp="1"/>
          </p:cNvSpPr>
          <p:nvPr>
            <p:ph type="title"/>
          </p:nvPr>
        </p:nvSpPr>
        <p:spPr>
          <a:xfrm>
            <a:off x="7385102" y="2290124"/>
            <a:ext cx="4422586" cy="3099454"/>
          </a:xfrm>
        </p:spPr>
        <p:txBody>
          <a:bodyPr vert="horz" lIns="91440" tIns="45720" rIns="91440" bIns="45720" rtlCol="0" anchor="b">
            <a:noAutofit/>
          </a:bodyPr>
          <a:lstStyle/>
          <a:p>
            <a:r>
              <a:rPr lang="en-US" sz="3200" b="1" dirty="0">
                <a:latin typeface="Arial" panose="020B0604020202020204" pitchFamily="34" charset="0"/>
                <a:cs typeface="Arial" panose="020B0604020202020204" pitchFamily="34" charset="0"/>
              </a:rPr>
              <a:t>Graminoids are wind pollinated.</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Some insects do use grass pollen, but its nutrient value has not been well studied.</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Andropogon 'Indian Warrior' Big Bluestem">
            <a:extLst>
              <a:ext uri="{FF2B5EF4-FFF2-40B4-BE49-F238E27FC236}">
                <a16:creationId xmlns:a16="http://schemas.microsoft.com/office/drawing/2014/main" id="{042CE2AC-606E-6D4B-A2F7-47CD2472E6D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242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D8CA39-C82A-1C48-B4D5-AD9636B64E4B}"/>
              </a:ext>
            </a:extLst>
          </p:cNvPr>
          <p:cNvSpPr txBox="1"/>
          <p:nvPr/>
        </p:nvSpPr>
        <p:spPr>
          <a:xfrm>
            <a:off x="5266480" y="6250331"/>
            <a:ext cx="566002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Big bluestem’s bright yellow anthers</a:t>
            </a:r>
          </a:p>
        </p:txBody>
      </p:sp>
    </p:spTree>
    <p:extLst>
      <p:ext uri="{BB962C8B-B14F-4D97-AF65-F5344CB8AC3E}">
        <p14:creationId xmlns:p14="http://schemas.microsoft.com/office/powerpoint/2010/main" val="2664658784"/>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C087-CB88-6948-B140-15AFA77FCC7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References: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9333142-0546-AE4E-868A-D076B694F0EA}"/>
              </a:ext>
            </a:extLst>
          </p:cNvPr>
          <p:cNvSpPr>
            <a:spLocks noGrp="1"/>
          </p:cNvSpPr>
          <p:nvPr>
            <p:ph idx="1"/>
          </p:nvPr>
        </p:nvSpPr>
        <p:spPr>
          <a:xfrm>
            <a:off x="838200" y="1320800"/>
            <a:ext cx="10515600" cy="4856163"/>
          </a:xfrm>
        </p:spPr>
        <p:txBody>
          <a:bodyPr>
            <a:normAutofit/>
          </a:bodyPr>
          <a:lstStyle/>
          <a:p>
            <a:pPr marL="0" indent="0">
              <a:buNone/>
            </a:pPr>
            <a:r>
              <a:rPr lang="en-US" b="1" dirty="0"/>
              <a:t> </a:t>
            </a:r>
            <a:endParaRPr lang="en-US" dirty="0"/>
          </a:p>
          <a:p>
            <a:r>
              <a:rPr lang="en-US" b="1" dirty="0"/>
              <a:t>Brown, Lauren and Elliman, Ted: </a:t>
            </a:r>
            <a:r>
              <a:rPr lang="en-US" b="1" u="sng" dirty="0"/>
              <a:t>Grasses, Sedges, Rushes</a:t>
            </a:r>
            <a:endParaRPr lang="en-US" dirty="0"/>
          </a:p>
          <a:p>
            <a:pPr marL="0" indent="0">
              <a:buNone/>
            </a:pPr>
            <a:endParaRPr lang="en-US" dirty="0"/>
          </a:p>
          <a:p>
            <a:r>
              <a:rPr lang="en-US" b="1" dirty="0" err="1"/>
              <a:t>Cullina</a:t>
            </a:r>
            <a:r>
              <a:rPr lang="en-US" b="1" dirty="0"/>
              <a:t>, William: </a:t>
            </a:r>
            <a:r>
              <a:rPr lang="en-US" b="1" u="sng" dirty="0"/>
              <a:t>Native Ferns, Moss, &amp; Grasses</a:t>
            </a:r>
            <a:endParaRPr lang="en-US" dirty="0"/>
          </a:p>
          <a:p>
            <a:pPr marL="0" indent="0">
              <a:buNone/>
            </a:pPr>
            <a:endParaRPr lang="en-US" dirty="0"/>
          </a:p>
          <a:p>
            <a:r>
              <a:rPr lang="en-US" b="1" dirty="0"/>
              <a:t>Darke, Rick: </a:t>
            </a:r>
            <a:r>
              <a:rPr lang="en-US" b="1" u="sng" dirty="0"/>
              <a:t>The Encyclopedia of Grasses for Livable Landscape</a:t>
            </a:r>
            <a:r>
              <a:rPr lang="en-US" b="1" dirty="0"/>
              <a:t>s</a:t>
            </a:r>
            <a:endParaRPr lang="en-US" dirty="0"/>
          </a:p>
          <a:p>
            <a:pPr marL="0" indent="0">
              <a:buNone/>
            </a:pPr>
            <a:r>
              <a:rPr lang="en-US" b="1" dirty="0"/>
              <a:t> </a:t>
            </a:r>
            <a:endParaRPr lang="en-US" dirty="0"/>
          </a:p>
          <a:p>
            <a:r>
              <a:rPr lang="en-US" b="1" dirty="0"/>
              <a:t>U.S. Fish and Wildlife Service: </a:t>
            </a:r>
            <a:r>
              <a:rPr lang="en-US" b="1" u="sng" dirty="0"/>
              <a:t>Native Plants for Wildlife Habitat and Conservational Landscaping</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2905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28" name="Freeform: Shape 13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Photo by Carolyn Byers">
            <a:extLst>
              <a:ext uri="{FF2B5EF4-FFF2-40B4-BE49-F238E27FC236}">
                <a16:creationId xmlns:a16="http://schemas.microsoft.com/office/drawing/2014/main" id="{81DDF91E-4D77-5A40-ADE8-672421395D6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60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D17A7F-507D-B640-BE49-E73DC03285BC}"/>
              </a:ext>
            </a:extLst>
          </p:cNvPr>
          <p:cNvSpPr txBox="1"/>
          <p:nvPr/>
        </p:nvSpPr>
        <p:spPr>
          <a:xfrm>
            <a:off x="1515024" y="5992038"/>
            <a:ext cx="2186817" cy="907941"/>
          </a:xfrm>
          <a:prstGeom prst="rect">
            <a:avLst/>
          </a:prstGeom>
          <a:noFill/>
        </p:spPr>
        <p:txBody>
          <a:bodyPr wrap="none" rtlCol="0">
            <a:spAutoFit/>
          </a:bodyPr>
          <a:lstStyle/>
          <a:p>
            <a:pPr>
              <a:spcAft>
                <a:spcPts val="600"/>
              </a:spcAft>
            </a:pPr>
            <a:r>
              <a:rPr lang="en-US" sz="2400" b="1" dirty="0">
                <a:solidFill>
                  <a:schemeClr val="bg1"/>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Carolyn Byer</a:t>
            </a:r>
          </a:p>
          <a:p>
            <a:pPr>
              <a:spcAft>
                <a:spcPts val="600"/>
              </a:spcAft>
            </a:pPr>
            <a:endParaRPr lang="en-US" sz="2400" b="1" dirty="0"/>
          </a:p>
        </p:txBody>
      </p:sp>
      <p:sp>
        <p:nvSpPr>
          <p:cNvPr id="6" name="TextBox 5">
            <a:extLst>
              <a:ext uri="{FF2B5EF4-FFF2-40B4-BE49-F238E27FC236}">
                <a16:creationId xmlns:a16="http://schemas.microsoft.com/office/drawing/2014/main" id="{FD4369F1-2082-5542-AF94-DCFBC2BEA1B1}"/>
              </a:ext>
            </a:extLst>
          </p:cNvPr>
          <p:cNvSpPr txBox="1"/>
          <p:nvPr/>
        </p:nvSpPr>
        <p:spPr>
          <a:xfrm>
            <a:off x="7720748" y="774552"/>
            <a:ext cx="4116347" cy="350865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Benefits to wildlife</a:t>
            </a:r>
          </a:p>
          <a:p>
            <a:endParaRPr lang="en-US" sz="240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  SHELTER</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dirty="0"/>
          </a:p>
        </p:txBody>
      </p:sp>
      <p:pic>
        <p:nvPicPr>
          <p:cNvPr id="1030" name="Picture 6" descr="Spring is Here: What to Do if You Find a Baby Bird or Other Animal">
            <a:extLst>
              <a:ext uri="{FF2B5EF4-FFF2-40B4-BE49-F238E27FC236}">
                <a16:creationId xmlns:a16="http://schemas.microsoft.com/office/drawing/2014/main" id="{5D2CB65A-B8FB-F64D-9721-85D27F407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2053" y="2089035"/>
            <a:ext cx="3140760" cy="438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87355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19634</TotalTime>
  <Words>3688</Words>
  <Application>Microsoft Macintosh PowerPoint</Application>
  <PresentationFormat>Widescreen</PresentationFormat>
  <Paragraphs>607</Paragraphs>
  <Slides>80</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Apple Chancery</vt:lpstr>
      <vt:lpstr>Arial</vt:lpstr>
      <vt:lpstr>Calibri</vt:lpstr>
      <vt:lpstr>Calibri Light</vt:lpstr>
      <vt:lpstr>Helvetica Neue Medium</vt:lpstr>
      <vt:lpstr>Open Sans</vt:lpstr>
      <vt:lpstr>Trebuchet MS</vt:lpstr>
      <vt:lpstr>Tw Cen MT</vt:lpstr>
      <vt:lpstr>Office Theme</vt:lpstr>
      <vt:lpstr>    Native Grasses, Sedges, &amp; Rushes </vt:lpstr>
      <vt:lpstr>Mneumonics help us decide: Grass, Sedge, or Rush?</vt:lpstr>
      <vt:lpstr>              Overview</vt:lpstr>
      <vt:lpstr>Why grow native grasses, sedges,&amp; rushes?</vt:lpstr>
      <vt:lpstr>Compare root depths of lawn grass and native grasses! Deep roots stabilize soil and mine minerals deep within the soil.</vt:lpstr>
      <vt:lpstr>  Benefits to Wildlife: Caterpillar host plants</vt:lpstr>
      <vt:lpstr>Don’t forget birds and their young! </vt:lpstr>
      <vt:lpstr>Graminoids are wind pollinated. Some insects do use grass pollen, but its nutrient value has not been well studied.</vt:lpstr>
      <vt:lpstr>PowerPoint Presentation</vt:lpstr>
      <vt:lpstr>Winter shelter: many creatures, including overwintering queen bumblebees!  Non-lodging cultivars less useful.</vt:lpstr>
      <vt:lpstr>Native American basket-Kumeyaay (CA)  Primary coils: deergrass culms  Secondary coils: native rush stems </vt:lpstr>
      <vt:lpstr>       Vocabulary for Graminoids      Grass-like plants            Monocots (1 seed leaf) </vt:lpstr>
      <vt:lpstr>       3 Types of Grass Inflorescences</vt:lpstr>
      <vt:lpstr>Grasses: Leaves are 2-ranked (leaves come out on the two opposite sides of the stem)</vt:lpstr>
      <vt:lpstr>                      Grass Anatomy</vt:lpstr>
      <vt:lpstr>     Grass Inflorescences  Usually perfect (both male and female parts) Floret: wrapped in 2 scales or ‘bracts’ (lemma and palea) One seed (grain) per flower</vt:lpstr>
      <vt:lpstr>  Sedges: “Sedges have edges.”</vt:lpstr>
      <vt:lpstr>     Sedge Inflorescences </vt:lpstr>
      <vt:lpstr>                “Rushes are round.”</vt:lpstr>
      <vt:lpstr>    Rush Inflorescences</vt:lpstr>
      <vt:lpstr>     Cool Season Grasses</vt:lpstr>
      <vt:lpstr>Warm Season Grasses</vt:lpstr>
      <vt:lpstr>Many ways to use native graminoids</vt:lpstr>
      <vt:lpstr>Eastern Bottlebrush Grass             Elymus hystrix      (Greek hystrix= hedgehog)</vt:lpstr>
      <vt:lpstr>PowerPoint Presentation</vt:lpstr>
      <vt:lpstr>Bottlebrush Grass: Maintenance and Benefits</vt:lpstr>
      <vt:lpstr> Cool season Sea oats</vt:lpstr>
      <vt:lpstr>Indian, Wood Oats, or River Oats Beautiful, tall, upright, clumping,  woodland grass</vt:lpstr>
      <vt:lpstr>                     Northern (Inland) Sea Oats                Chasmanthium latifolium      </vt:lpstr>
      <vt:lpstr>         Sea oats             </vt:lpstr>
      <vt:lpstr>      Wavy Hair Grass (Deschampsia flexuosa)</vt:lpstr>
      <vt:lpstr>Attributes and Uses of Wavy Hair Grass</vt:lpstr>
      <vt:lpstr> Warm Season Grasses</vt:lpstr>
      <vt:lpstr>Indian Grass: Sorghastrum nutans, native to Maryland M, P, C regions</vt:lpstr>
      <vt:lpstr>       Indian Grass  </vt:lpstr>
      <vt:lpstr>            Indian Grass</vt:lpstr>
      <vt:lpstr>   Indian Grass: Beneficial and Useful</vt:lpstr>
      <vt:lpstr>       Little Bluestem   Schizachyrium scoparium</vt:lpstr>
      <vt:lpstr>     Little Bluestem   </vt:lpstr>
      <vt:lpstr>Little Bluestem</vt:lpstr>
      <vt:lpstr> Attributes and Uses</vt:lpstr>
      <vt:lpstr> Switchgrass: Panicum virgatum</vt:lpstr>
      <vt:lpstr>           Switchgrass</vt:lpstr>
      <vt:lpstr>Switchgrass roots</vt:lpstr>
      <vt:lpstr>PowerPoint Presentation</vt:lpstr>
      <vt:lpstr>Switchgrass: Attributes and uses</vt:lpstr>
      <vt:lpstr>Purpletop grass, native to woodland openings</vt:lpstr>
      <vt:lpstr>Purpletop Grass:        Tridens flavus</vt:lpstr>
      <vt:lpstr>Purpletop: Attributes and Uses</vt:lpstr>
      <vt:lpstr>   Purple Lovegrass       Eragrostis spectabilis           Native prairie grass      </vt:lpstr>
      <vt:lpstr>       Purple lovegrass     </vt:lpstr>
      <vt:lpstr>Uses: borders, path edging, meadows, “hell-strips,” dried flower arrangements </vt:lpstr>
      <vt:lpstr>Tumblegrass, Petticoat Climber </vt:lpstr>
      <vt:lpstr>Prairie Dropseed: Sporobolus heterolepsis</vt:lpstr>
      <vt:lpstr>Prairie dropseed</vt:lpstr>
      <vt:lpstr>Lovely fall color fades to light bronze in winter.</vt:lpstr>
      <vt:lpstr>Dropseed attributes and uses:</vt:lpstr>
      <vt:lpstr>    Cyperaceae: Sedges</vt:lpstr>
      <vt:lpstr>Carex pensylvanica Pennsylvania sedge</vt:lpstr>
      <vt:lpstr> Spreading by rhizomes PA sedge makes great ground cover under large shade trees. Grows easily from seed. </vt:lpstr>
      <vt:lpstr>Carex pennsylvanica and Sedum ternatum under an oak</vt:lpstr>
      <vt:lpstr>Carex plantaginea  “Plantain leaved” or “Seersucker” sedge  Grows quickly into nice clumps, slowly spreads by short rhizomes  Native to mountain region</vt:lpstr>
      <vt:lpstr>Ht: 6-12”  Spread: 1-2’  Broad (1”) evergreen leaves  Blooms: March  Tolerates rocky soil, alkaline soil, and dry shade  Larval host plant  Birds eat seeds </vt:lpstr>
      <vt:lpstr> Moist, well drained, rich soil  Part to full shade  Cut back in late winter, before new growth   Propagate: divide clumps in spring  Uses: ground cover, erosion control, edger, specimen, en masse with other shade plants  Replaces: Liriope, Hosta, mondo grass  </vt:lpstr>
      <vt:lpstr> Seersucker sedge en masse</vt:lpstr>
      <vt:lpstr>   Carex platyphylla   Silver or broad-leaved sedge</vt:lpstr>
      <vt:lpstr>Shade- part shade  Tolerates drought, alkaline soil  Use: edger, groundcover in shade  Replace: Hosta, Liriope  Deer resistant  Trim evergreen leaves in late winter   </vt:lpstr>
      <vt:lpstr>Silver sedge</vt:lpstr>
      <vt:lpstr>Silver sedge  Photo: Betty Truax</vt:lpstr>
      <vt:lpstr>Carex grayi</vt:lpstr>
      <vt:lpstr>Gray’s Sedge</vt:lpstr>
      <vt:lpstr>                   Carex grayi</vt:lpstr>
      <vt:lpstr>           Uses: specimen,       border, containers,     raingardens,  bioswales   Mace-like flowers:  early summer and  winter interest </vt:lpstr>
      <vt:lpstr>Do you have any of  the following?</vt:lpstr>
      <vt:lpstr> Native Path Rush: a Weed?     Right plant, right place. </vt:lpstr>
      <vt:lpstr>                       Juncus tenuis  “wire grass,” “poverty” or “slender” rush</vt:lpstr>
      <vt:lpstr>      Path Rush</vt:lpstr>
      <vt:lpstr>    Attributes and Uses</vt:lpstr>
      <vt:lpstr>    QUESTIONS?</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Native Grasses,Sedges, &amp;Rushes </dc:title>
  <dc:creator>Microsoft Office User</dc:creator>
  <cp:lastModifiedBy>Microsoft Office User</cp:lastModifiedBy>
  <cp:revision>255</cp:revision>
  <dcterms:created xsi:type="dcterms:W3CDTF">2020-11-18T20:47:57Z</dcterms:created>
  <dcterms:modified xsi:type="dcterms:W3CDTF">2021-03-16T16:13:58Z</dcterms:modified>
</cp:coreProperties>
</file>